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3" r:id="rId3"/>
  </p:sldMasterIdLst>
  <p:notesMasterIdLst>
    <p:notesMasterId r:id="rId63"/>
  </p:notesMasterIdLst>
  <p:handoutMasterIdLst>
    <p:handoutMasterId r:id="rId64"/>
  </p:handoutMasterIdLst>
  <p:sldIdLst>
    <p:sldId id="311" r:id="rId4"/>
    <p:sldId id="391" r:id="rId5"/>
    <p:sldId id="344" r:id="rId6"/>
    <p:sldId id="345" r:id="rId7"/>
    <p:sldId id="393" r:id="rId8"/>
    <p:sldId id="312" r:id="rId9"/>
    <p:sldId id="346" r:id="rId10"/>
    <p:sldId id="384" r:id="rId11"/>
    <p:sldId id="347" r:id="rId12"/>
    <p:sldId id="349" r:id="rId13"/>
    <p:sldId id="389" r:id="rId14"/>
    <p:sldId id="350" r:id="rId15"/>
    <p:sldId id="385" r:id="rId16"/>
    <p:sldId id="386" r:id="rId17"/>
    <p:sldId id="388" r:id="rId18"/>
    <p:sldId id="387" r:id="rId19"/>
    <p:sldId id="277" r:id="rId20"/>
    <p:sldId id="351" r:id="rId21"/>
    <p:sldId id="303" r:id="rId22"/>
    <p:sldId id="395" r:id="rId23"/>
    <p:sldId id="396" r:id="rId24"/>
    <p:sldId id="368" r:id="rId25"/>
    <p:sldId id="402" r:id="rId26"/>
    <p:sldId id="403" r:id="rId27"/>
    <p:sldId id="392" r:id="rId28"/>
    <p:sldId id="374" r:id="rId29"/>
    <p:sldId id="375" r:id="rId30"/>
    <p:sldId id="369" r:id="rId31"/>
    <p:sldId id="352" r:id="rId32"/>
    <p:sldId id="353" r:id="rId33"/>
    <p:sldId id="354" r:id="rId34"/>
    <p:sldId id="355" r:id="rId35"/>
    <p:sldId id="367" r:id="rId36"/>
    <p:sldId id="397" r:id="rId37"/>
    <p:sldId id="356" r:id="rId38"/>
    <p:sldId id="365" r:id="rId39"/>
    <p:sldId id="359" r:id="rId40"/>
    <p:sldId id="379" r:id="rId41"/>
    <p:sldId id="361" r:id="rId42"/>
    <p:sldId id="362" r:id="rId43"/>
    <p:sldId id="363" r:id="rId44"/>
    <p:sldId id="364" r:id="rId45"/>
    <p:sldId id="371" r:id="rId46"/>
    <p:sldId id="372" r:id="rId47"/>
    <p:sldId id="357" r:id="rId48"/>
    <p:sldId id="380" r:id="rId49"/>
    <p:sldId id="276" r:id="rId50"/>
    <p:sldId id="324" r:id="rId51"/>
    <p:sldId id="281" r:id="rId52"/>
    <p:sldId id="382" r:id="rId53"/>
    <p:sldId id="383" r:id="rId54"/>
    <p:sldId id="377" r:id="rId55"/>
    <p:sldId id="381" r:id="rId56"/>
    <p:sldId id="398" r:id="rId57"/>
    <p:sldId id="399" r:id="rId58"/>
    <p:sldId id="400" r:id="rId59"/>
    <p:sldId id="401" r:id="rId60"/>
    <p:sldId id="378" r:id="rId61"/>
    <p:sldId id="394" r:id="rId62"/>
  </p:sldIdLst>
  <p:sldSz cx="9144000" cy="6858000" type="screen4x3"/>
  <p:notesSz cx="66690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0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7998" autoAdjust="0"/>
  </p:normalViewPr>
  <p:slideViewPr>
    <p:cSldViewPr>
      <p:cViewPr varScale="1">
        <p:scale>
          <a:sx n="111" d="100"/>
          <a:sy n="111" d="100"/>
        </p:scale>
        <p:origin x="165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28"/>
    </p:cViewPr>
  </p:sorterViewPr>
  <p:notesViewPr>
    <p:cSldViewPr>
      <p:cViewPr varScale="1">
        <p:scale>
          <a:sx n="79" d="100"/>
          <a:sy n="79" d="100"/>
        </p:scale>
        <p:origin x="-3348" y="-90"/>
      </p:cViewPr>
      <p:guideLst>
        <p:guide orient="horz" pos="3126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89938" cy="496332"/>
          </a:xfrm>
          <a:prstGeom prst="rect">
            <a:avLst/>
          </a:prstGeom>
        </p:spPr>
        <p:txBody>
          <a:bodyPr vert="horz" lIns="90730" tIns="45365" rIns="90730" bIns="45365" rtlCol="0"/>
          <a:lstStyle>
            <a:lvl1pPr algn="l">
              <a:defRPr sz="1100"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889938" cy="496332"/>
          </a:xfrm>
          <a:prstGeom prst="rect">
            <a:avLst/>
          </a:prstGeom>
        </p:spPr>
        <p:txBody>
          <a:bodyPr vert="horz" lIns="90730" tIns="45365" rIns="90730" bIns="45365" rtlCol="0" anchor="b"/>
          <a:lstStyle>
            <a:lvl1pPr algn="l">
              <a:defRPr sz="1100"/>
            </a:lvl1pPr>
          </a:lstStyle>
          <a:p>
            <a:r>
              <a:rPr lang="en-GB" smtClean="0"/>
              <a:t>PMIM102/Statistics I/October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8" y="9428584"/>
            <a:ext cx="2889938" cy="496332"/>
          </a:xfrm>
          <a:prstGeom prst="rect">
            <a:avLst/>
          </a:prstGeom>
        </p:spPr>
        <p:txBody>
          <a:bodyPr vert="horz" lIns="90730" tIns="45365" rIns="90730" bIns="45365" rtlCol="0" anchor="b"/>
          <a:lstStyle>
            <a:lvl1pPr algn="r">
              <a:defRPr sz="1100"/>
            </a:lvl1pPr>
          </a:lstStyle>
          <a:p>
            <a:fld id="{39C0346E-4B0D-481F-81EA-93737FA1073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64369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89938" cy="496332"/>
          </a:xfrm>
          <a:prstGeom prst="rect">
            <a:avLst/>
          </a:prstGeom>
        </p:spPr>
        <p:txBody>
          <a:bodyPr vert="horz" lIns="90730" tIns="45365" rIns="90730" bIns="45365" rtlCol="0"/>
          <a:lstStyle>
            <a:lvl1pPr algn="l">
              <a:defRPr sz="11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8" y="1"/>
            <a:ext cx="2889938" cy="496332"/>
          </a:xfrm>
          <a:prstGeom prst="rect">
            <a:avLst/>
          </a:prstGeom>
        </p:spPr>
        <p:txBody>
          <a:bodyPr vert="horz" lIns="90730" tIns="45365" rIns="90730" bIns="45365" rtlCol="0"/>
          <a:lstStyle>
            <a:lvl1pPr algn="r">
              <a:defRPr sz="1100"/>
            </a:lvl1pPr>
          </a:lstStyle>
          <a:p>
            <a:fld id="{6AF758D9-3BB0-45C3-B04C-3274C3234E91}" type="datetimeFigureOut">
              <a:rPr lang="en-GB" smtClean="0"/>
              <a:pPr/>
              <a:t>13/10/2020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30" tIns="45365" rIns="90730" bIns="45365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15154"/>
            <a:ext cx="5335270" cy="4466987"/>
          </a:xfrm>
          <a:prstGeom prst="rect">
            <a:avLst/>
          </a:prstGeom>
        </p:spPr>
        <p:txBody>
          <a:bodyPr vert="horz" lIns="90730" tIns="45365" rIns="90730" bIns="4536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889938" cy="496332"/>
          </a:xfrm>
          <a:prstGeom prst="rect">
            <a:avLst/>
          </a:prstGeom>
        </p:spPr>
        <p:txBody>
          <a:bodyPr vert="horz" lIns="90730" tIns="45365" rIns="90730" bIns="45365" rtlCol="0" anchor="b"/>
          <a:lstStyle>
            <a:lvl1pPr algn="l">
              <a:defRPr sz="1100"/>
            </a:lvl1pPr>
          </a:lstStyle>
          <a:p>
            <a:r>
              <a:rPr lang="en-GB" smtClean="0"/>
              <a:t>PMIM102/Statistics I/October 2020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8" y="9428584"/>
            <a:ext cx="2889938" cy="496332"/>
          </a:xfrm>
          <a:prstGeom prst="rect">
            <a:avLst/>
          </a:prstGeom>
        </p:spPr>
        <p:txBody>
          <a:bodyPr vert="horz" lIns="90730" tIns="45365" rIns="90730" bIns="45365" rtlCol="0" anchor="b"/>
          <a:lstStyle>
            <a:lvl1pPr algn="r">
              <a:defRPr sz="1100"/>
            </a:lvl1pPr>
          </a:lstStyle>
          <a:p>
            <a:fld id="{1BEEFE06-ADC2-4928-ADC3-2DBBFD0D4D5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84373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804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46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441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956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378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129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994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571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4B5196-D9C9-41E5-A8C7-E50BF6D05E27}" type="slidenum">
              <a:rPr lang="en-GB"/>
              <a:pPr/>
              <a:t>29</a:t>
            </a:fld>
            <a:endParaRPr lang="en-GB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4538"/>
            <a:ext cx="4960938" cy="3721100"/>
          </a:xfrm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36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3F74CC-6058-408C-971C-C3066FBCE88A}" type="slidenum">
              <a:rPr lang="en-GB"/>
              <a:pPr/>
              <a:t>30</a:t>
            </a:fld>
            <a:endParaRPr lang="en-GB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4538"/>
            <a:ext cx="4960938" cy="3721100"/>
          </a:xfrm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42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017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5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771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4838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92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742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0937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739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3882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1449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FDAEB7-8829-49D6-9327-576D6AC92B12}" type="slidenum">
              <a:rPr lang="en-GB"/>
              <a:pPr/>
              <a:t>41</a:t>
            </a:fld>
            <a:endParaRPr lang="en-GB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4538"/>
            <a:ext cx="4960938" cy="3721100"/>
          </a:xfrm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21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54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0128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6165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44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3551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45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9983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8615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47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7753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48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421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49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4519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30B58F-FFE3-4DB3-BAF8-90D9B8588044}" type="slidenum">
              <a:rPr lang="en-GB"/>
              <a:pPr/>
              <a:t>50</a:t>
            </a:fld>
            <a:endParaRPr lang="en-GB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4538"/>
            <a:ext cx="4960938" cy="3721100"/>
          </a:xfrm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724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51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3537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533030-5BA3-4606-B66B-AF625C7738DC}" type="slidenum">
              <a:rPr lang="en-GB"/>
              <a:pPr/>
              <a:t>52</a:t>
            </a:fld>
            <a:endParaRPr lang="en-GB"/>
          </a:p>
        </p:txBody>
      </p:sp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4538"/>
            <a:ext cx="4960938" cy="3721100"/>
          </a:xfrm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85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464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A9E39-D375-4B8B-98B2-D49DA6E9A0B8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1331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58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056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193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174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267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A9E39-D375-4B8B-98B2-D49DA6E9A0B8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818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EFE06-ADC2-4928-ADC3-2DBBFD0D4D53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PMIM102/Statistics I/October 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713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1D31-C44B-46C5-AE8F-06D18E326499}" type="datetimeFigureOut">
              <a:rPr lang="en-GB" smtClean="0"/>
              <a:pPr/>
              <a:t>13/10/2020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3E835-5BAD-47CC-A5FF-8F73511D493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1D31-C44B-46C5-AE8F-06D18E326499}" type="datetimeFigureOut">
              <a:rPr lang="en-GB" smtClean="0"/>
              <a:pPr/>
              <a:t>13/10/2020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3E835-5BAD-47CC-A5FF-8F73511D493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1D31-C44B-46C5-AE8F-06D18E326499}" type="datetimeFigureOut">
              <a:rPr lang="en-GB" smtClean="0"/>
              <a:pPr/>
              <a:t>13/10/2020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3E835-5BAD-47CC-A5FF-8F73511D493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8162925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2813" y="1905000"/>
            <a:ext cx="3978275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3488" y="1905000"/>
            <a:ext cx="3979862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52525" y="62865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90925" y="62865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9925" y="62865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D1770D1-0875-41E4-A303-0461E3ACD8B2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368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9190-8F49-4322-8F09-04A260C71A95}" type="datetimeFigureOut">
              <a:rPr lang="en-GB" smtClean="0"/>
              <a:t>13/10/2020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3DAA-6696-4BC4-803B-582773A42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003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9190-8F49-4322-8F09-04A260C71A95}" type="datetimeFigureOut">
              <a:rPr lang="en-GB" smtClean="0"/>
              <a:t>13/10/2020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3DAA-6696-4BC4-803B-582773A42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285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9190-8F49-4322-8F09-04A260C71A95}" type="datetimeFigureOut">
              <a:rPr lang="en-GB" smtClean="0"/>
              <a:t>13/10/2020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3DAA-6696-4BC4-803B-582773A42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070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9190-8F49-4322-8F09-04A260C71A95}" type="datetimeFigureOut">
              <a:rPr lang="en-GB" smtClean="0"/>
              <a:t>13/10/2020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3DAA-6696-4BC4-803B-582773A42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921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9190-8F49-4322-8F09-04A260C71A95}" type="datetimeFigureOut">
              <a:rPr lang="en-GB" smtClean="0"/>
              <a:t>13/10/2020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3DAA-6696-4BC4-803B-582773A42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0867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9190-8F49-4322-8F09-04A260C71A95}" type="datetimeFigureOut">
              <a:rPr lang="en-GB" smtClean="0"/>
              <a:t>13/10/2020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3DAA-6696-4BC4-803B-582773A42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7312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9190-8F49-4322-8F09-04A260C71A95}" type="datetimeFigureOut">
              <a:rPr lang="en-GB" smtClean="0"/>
              <a:t>13/10/2020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3DAA-6696-4BC4-803B-582773A42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366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1D31-C44B-46C5-AE8F-06D18E326499}" type="datetimeFigureOut">
              <a:rPr lang="en-GB" smtClean="0"/>
              <a:pPr/>
              <a:t>13/10/2020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3E835-5BAD-47CC-A5FF-8F73511D493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9190-8F49-4322-8F09-04A260C71A95}" type="datetimeFigureOut">
              <a:rPr lang="en-GB" smtClean="0"/>
              <a:t>13/10/2020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3DAA-6696-4BC4-803B-582773A42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615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9190-8F49-4322-8F09-04A260C71A95}" type="datetimeFigureOut">
              <a:rPr lang="en-GB" smtClean="0"/>
              <a:t>13/10/2020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3DAA-6696-4BC4-803B-582773A42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8861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9190-8F49-4322-8F09-04A260C71A95}" type="datetimeFigureOut">
              <a:rPr lang="en-GB" smtClean="0"/>
              <a:t>13/10/2020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3DAA-6696-4BC4-803B-582773A42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1369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9190-8F49-4322-8F09-04A260C71A95}" type="datetimeFigureOut">
              <a:rPr lang="en-GB" smtClean="0"/>
              <a:t>13/10/2020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3DAA-6696-4BC4-803B-582773A42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5448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A577-6EAF-4044-8145-ADC213620678}" type="datetime1">
              <a:rPr lang="en-GB" smtClean="0"/>
              <a:t>13/10/2020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3DAA-6696-4BC4-803B-582773A42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5042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EE176-57FE-4A81-82B5-63D88CE053CA}" type="datetime1">
              <a:rPr lang="en-GB" smtClean="0"/>
              <a:t>13/10/2020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3DAA-6696-4BC4-803B-582773A42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5318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6A12D-29FD-4C35-BA9B-30568D42BC97}" type="datetime1">
              <a:rPr lang="en-GB" smtClean="0"/>
              <a:t>13/10/2020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3DAA-6696-4BC4-803B-582773A42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4182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FF92D-6C70-4775-BAEE-840D47FBDDB6}" type="datetime1">
              <a:rPr lang="en-GB" smtClean="0"/>
              <a:t>13/10/2020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3DAA-6696-4BC4-803B-582773A42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0908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FE2C9-7A1B-414B-BDFC-F55D1218D709}" type="datetime1">
              <a:rPr lang="en-GB" smtClean="0"/>
              <a:t>13/10/2020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3DAA-6696-4BC4-803B-582773A42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2029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DB27-70AC-457E-B204-305131990D34}" type="datetime1">
              <a:rPr lang="en-GB" smtClean="0"/>
              <a:t>13/10/2020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3DAA-6696-4BC4-803B-582773A42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96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1D31-C44B-46C5-AE8F-06D18E326499}" type="datetimeFigureOut">
              <a:rPr lang="en-GB" smtClean="0"/>
              <a:pPr/>
              <a:t>13/10/2020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3E835-5BAD-47CC-A5FF-8F73511D493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668C6-FC70-44D5-96A4-3447204C0F56}" type="datetime1">
              <a:rPr lang="en-GB" smtClean="0"/>
              <a:t>13/10/2020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3DAA-6696-4BC4-803B-582773A42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4714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A2BF4-FCFA-496C-8048-2A4E362E907D}" type="datetime1">
              <a:rPr lang="en-GB" smtClean="0"/>
              <a:t>13/10/2020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3DAA-6696-4BC4-803B-582773A42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922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D6E76-D3E6-4CEE-A285-4C421DAD3C48}" type="datetime1">
              <a:rPr lang="en-GB" smtClean="0"/>
              <a:t>13/10/2020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3DAA-6696-4BC4-803B-582773A42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9951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0326-C7A2-42B4-BE38-B576BBC6C718}" type="datetime1">
              <a:rPr lang="en-GB" smtClean="0"/>
              <a:t>13/10/2020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3DAA-6696-4BC4-803B-582773A42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7927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8414-D0C8-4726-B131-D76025163DB0}" type="datetime1">
              <a:rPr lang="en-GB" smtClean="0"/>
              <a:t>13/10/2020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73DAA-6696-4BC4-803B-582773A42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279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1D31-C44B-46C5-AE8F-06D18E326499}" type="datetimeFigureOut">
              <a:rPr lang="en-GB" smtClean="0"/>
              <a:pPr/>
              <a:t>13/10/2020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3E835-5BAD-47CC-A5FF-8F73511D493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1D31-C44B-46C5-AE8F-06D18E326499}" type="datetimeFigureOut">
              <a:rPr lang="en-GB" smtClean="0"/>
              <a:pPr/>
              <a:t>13/10/2020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3E835-5BAD-47CC-A5FF-8F73511D493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1D31-C44B-46C5-AE8F-06D18E326499}" type="datetimeFigureOut">
              <a:rPr lang="en-GB" smtClean="0"/>
              <a:pPr/>
              <a:t>13/10/2020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3E835-5BAD-47CC-A5FF-8F73511D493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1D31-C44B-46C5-AE8F-06D18E326499}" type="datetimeFigureOut">
              <a:rPr lang="en-GB" smtClean="0"/>
              <a:pPr/>
              <a:t>13/10/2020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3E835-5BAD-47CC-A5FF-8F73511D493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1D31-C44B-46C5-AE8F-06D18E326499}" type="datetimeFigureOut">
              <a:rPr lang="en-GB" smtClean="0"/>
              <a:pPr/>
              <a:t>13/10/2020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3E835-5BAD-47CC-A5FF-8F73511D493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1D31-C44B-46C5-AE8F-06D18E326499}" type="datetimeFigureOut">
              <a:rPr lang="en-GB" smtClean="0"/>
              <a:pPr/>
              <a:t>13/10/2020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3E835-5BAD-47CC-A5FF-8F73511D493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31D31-C44B-46C5-AE8F-06D18E326499}" type="datetimeFigureOut">
              <a:rPr lang="en-GB" smtClean="0"/>
              <a:pPr/>
              <a:t>13/10/2020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3E835-5BAD-47CC-A5FF-8F73511D493A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D9190-8F49-4322-8F09-04A260C71A95}" type="datetimeFigureOut">
              <a:rPr lang="en-GB" smtClean="0"/>
              <a:t>13/10/2020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73DAA-6696-4BC4-803B-582773A42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896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C774F-A8A8-413D-84FF-B04F6F0106AE}" type="datetime1">
              <a:rPr lang="en-GB" smtClean="0"/>
              <a:t>13/10/2020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73DAA-6696-4BC4-803B-582773A42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47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.watkins@swansea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nsort-statement.org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.watkins@swansea.ac.uk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mailto:a.watkins@swansea.ac.uk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403648" y="3573016"/>
            <a:ext cx="6400800" cy="1752600"/>
          </a:xfrm>
        </p:spPr>
        <p:txBody>
          <a:bodyPr>
            <a:normAutofit/>
          </a:bodyPr>
          <a:lstStyle/>
          <a:p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11560" y="476672"/>
            <a:ext cx="7772400" cy="5112568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PMIM102</a:t>
            </a:r>
            <a:br>
              <a:rPr lang="en-GB" dirty="0" smtClean="0"/>
            </a:br>
            <a:r>
              <a:rPr lang="en-GB" sz="3600" dirty="0" smtClean="0"/>
              <a:t>Scientific Computing &amp; Health Care</a:t>
            </a:r>
            <a:br>
              <a:rPr lang="en-GB" sz="3600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Introduction to Statistics</a:t>
            </a:r>
            <a:br>
              <a:rPr lang="en-GB" dirty="0" smtClean="0"/>
            </a:br>
            <a:r>
              <a:rPr lang="en-GB" dirty="0" smtClean="0"/>
              <a:t>(Statistics I)</a:t>
            </a:r>
            <a:br>
              <a:rPr lang="en-GB" dirty="0" smtClean="0"/>
            </a:br>
            <a:r>
              <a:rPr lang="en-GB" sz="2400" dirty="0" smtClean="0"/>
              <a:t>Alan Watkins (</a:t>
            </a:r>
            <a:r>
              <a:rPr lang="en-GB" sz="2400" dirty="0" smtClean="0">
                <a:hlinkClick r:id="rId3"/>
              </a:rPr>
              <a:t>a.watkins@swansea.ac.uk</a:t>
            </a:r>
            <a:r>
              <a:rPr lang="en-GB" sz="2400" dirty="0" smtClean="0"/>
              <a:t>)</a:t>
            </a:r>
            <a:br>
              <a:rPr lang="en-GB" sz="2400" dirty="0" smtClean="0"/>
            </a:br>
            <a:r>
              <a:rPr lang="en-GB" sz="2400" dirty="0" smtClean="0"/>
              <a:t/>
            </a:r>
            <a:br>
              <a:rPr lang="en-GB" sz="2400" dirty="0" smtClean="0"/>
            </a:br>
            <a:r>
              <a:rPr lang="en-GB" sz="2400" b="1" dirty="0" smtClean="0"/>
              <a:t>Contents</a:t>
            </a:r>
            <a:br>
              <a:rPr lang="en-GB" sz="2400" b="1" dirty="0" smtClean="0"/>
            </a:br>
            <a:r>
              <a:rPr lang="en-GB" sz="2400" dirty="0" smtClean="0"/>
              <a:t>Underlying concepts &amp; guiding principles </a:t>
            </a:r>
            <a:br>
              <a:rPr lang="en-GB" sz="2400" dirty="0" smtClean="0"/>
            </a:br>
            <a:r>
              <a:rPr lang="en-GB" sz="2400" dirty="0"/>
              <a:t>D</a:t>
            </a:r>
            <a:r>
              <a:rPr lang="en-GB" sz="2400" dirty="0" smtClean="0"/>
              <a:t>escriptive statistics - numerical &amp; graphical</a:t>
            </a:r>
            <a:br>
              <a:rPr lang="en-GB" sz="2400" dirty="0" smtClean="0"/>
            </a:br>
            <a:r>
              <a:rPr lang="en-GB" sz="2400" dirty="0" smtClean="0"/>
              <a:t>Two basic tests illustrated</a:t>
            </a:r>
            <a:br>
              <a:rPr lang="en-GB" sz="2400" dirty="0" smtClean="0"/>
            </a:b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609600"/>
            <a:ext cx="8766175" cy="762000"/>
          </a:xfrm>
        </p:spPr>
        <p:txBody>
          <a:bodyPr/>
          <a:lstStyle/>
          <a:p>
            <a:r>
              <a:rPr lang="en-GB" sz="3600" dirty="0" smtClean="0"/>
              <a:t>Key Statistical Principles …</a:t>
            </a:r>
            <a:r>
              <a:rPr lang="en-GB" dirty="0" smtClean="0"/>
              <a:t> </a:t>
            </a:r>
            <a:endParaRPr lang="en-US" dirty="0"/>
          </a:p>
        </p:txBody>
      </p:sp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en-US" sz="280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Draw some pictures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choose </a:t>
            </a:r>
            <a:r>
              <a:rPr lang="en-US" sz="2400" dirty="0"/>
              <a:t>appropriate </a:t>
            </a:r>
            <a:r>
              <a:rPr lang="en-US" sz="2400" dirty="0" smtClean="0"/>
              <a:t>graphical tools for data</a:t>
            </a:r>
          </a:p>
          <a:p>
            <a:pPr>
              <a:lnSpc>
                <a:spcPct val="80000"/>
              </a:lnSpc>
            </a:pPr>
            <a:r>
              <a:rPr lang="en-US" sz="2800" dirty="0" err="1" smtClean="0"/>
              <a:t>Summarise</a:t>
            </a:r>
            <a:r>
              <a:rPr lang="en-US" sz="2800" dirty="0" smtClean="0"/>
              <a:t> the amount of data and the data itself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choose appropriate numerical measures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interpret </a:t>
            </a:r>
            <a:r>
              <a:rPr lang="en-US" sz="2400" dirty="0"/>
              <a:t>these summaries correctly  </a:t>
            </a:r>
            <a:endParaRPr lang="en-US" sz="240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Understand </a:t>
            </a:r>
            <a:r>
              <a:rPr lang="en-US" sz="2800" dirty="0"/>
              <a:t>the basic concepts </a:t>
            </a:r>
            <a:r>
              <a:rPr lang="en-US" sz="2800" dirty="0" smtClean="0"/>
              <a:t>(&amp; limitations) of </a:t>
            </a:r>
            <a:r>
              <a:rPr lang="en-US" sz="2800" dirty="0"/>
              <a:t>statistical analysis </a:t>
            </a:r>
            <a:endParaRPr lang="en-US" sz="2800" dirty="0" smtClean="0"/>
          </a:p>
          <a:p>
            <a:pPr lvl="1">
              <a:lnSpc>
                <a:spcPct val="80000"/>
              </a:lnSpc>
            </a:pPr>
            <a:r>
              <a:rPr lang="en-US" sz="2400" dirty="0" smtClean="0"/>
              <a:t>interpret (possibly, calculate) confidence </a:t>
            </a:r>
            <a:r>
              <a:rPr lang="en-US" sz="2400" dirty="0"/>
              <a:t>intervals and p-values for key hypotheses </a:t>
            </a:r>
            <a:endParaRPr lang="en-US" sz="2400" dirty="0" smtClean="0"/>
          </a:p>
          <a:p>
            <a:pPr lvl="1">
              <a:lnSpc>
                <a:spcPct val="80000"/>
              </a:lnSpc>
            </a:pPr>
            <a:r>
              <a:rPr lang="en-US" sz="2400" dirty="0" smtClean="0"/>
              <a:t>flow-charts can help, up to a point ….</a:t>
            </a:r>
            <a:endParaRPr lang="en-US" sz="2400" dirty="0"/>
          </a:p>
          <a:p>
            <a:pPr>
              <a:lnSpc>
                <a:spcPct val="8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828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404664"/>
            <a:ext cx="7704855" cy="572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7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9" y="609600"/>
            <a:ext cx="6913140" cy="762000"/>
          </a:xfrm>
        </p:spPr>
        <p:txBody>
          <a:bodyPr/>
          <a:lstStyle/>
          <a:p>
            <a:r>
              <a:rPr lang="en-GB" dirty="0" smtClean="0"/>
              <a:t>For discussion [1]</a:t>
            </a:r>
            <a:endParaRPr lang="en-US" dirty="0"/>
          </a:p>
        </p:txBody>
      </p:sp>
      <p:sp>
        <p:nvSpPr>
          <p:cNvPr id="291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sz="2400" dirty="0" smtClean="0"/>
              <a:t>See </a:t>
            </a:r>
            <a:r>
              <a:rPr lang="en-GB" sz="2400" dirty="0"/>
              <a:t>three diagrams taken from published work. </a:t>
            </a:r>
          </a:p>
          <a:p>
            <a:pPr>
              <a:lnSpc>
                <a:spcPct val="90000"/>
              </a:lnSpc>
            </a:pPr>
            <a:endParaRPr lang="en-GB" sz="2400" dirty="0" smtClean="0"/>
          </a:p>
          <a:p>
            <a:pPr>
              <a:lnSpc>
                <a:spcPct val="90000"/>
              </a:lnSpc>
            </a:pPr>
            <a:r>
              <a:rPr lang="en-GB" sz="2400" dirty="0" smtClean="0"/>
              <a:t>Rate </a:t>
            </a:r>
            <a:r>
              <a:rPr lang="en-GB" sz="2400" dirty="0"/>
              <a:t>each of the three diagrams as </a:t>
            </a:r>
            <a:r>
              <a:rPr lang="en-GB" sz="2400" b="1" dirty="0" smtClean="0"/>
              <a:t>Poor, Acceptable </a:t>
            </a:r>
            <a:r>
              <a:rPr lang="en-GB" sz="2400" dirty="0" smtClean="0"/>
              <a:t>or</a:t>
            </a:r>
            <a:r>
              <a:rPr lang="en-GB" sz="2400" b="1" dirty="0" smtClean="0"/>
              <a:t> Good</a:t>
            </a:r>
          </a:p>
          <a:p>
            <a:pPr>
              <a:lnSpc>
                <a:spcPct val="90000"/>
              </a:lnSpc>
            </a:pPr>
            <a:endParaRPr lang="en-GB" sz="2400" dirty="0"/>
          </a:p>
          <a:p>
            <a:pPr lvl="1">
              <a:lnSpc>
                <a:spcPct val="90000"/>
              </a:lnSpc>
            </a:pPr>
            <a:r>
              <a:rPr lang="en-GB" sz="2000" dirty="0" smtClean="0"/>
              <a:t>If </a:t>
            </a:r>
            <a:r>
              <a:rPr lang="en-GB" sz="2000" b="1" dirty="0"/>
              <a:t>Poor</a:t>
            </a:r>
            <a:r>
              <a:rPr lang="en-GB" sz="2000" dirty="0"/>
              <a:t>, </a:t>
            </a:r>
            <a:r>
              <a:rPr lang="en-GB" sz="2000" dirty="0" smtClean="0"/>
              <a:t>could you suggest some necessary improvements?</a:t>
            </a:r>
          </a:p>
          <a:p>
            <a:pPr lvl="1">
              <a:lnSpc>
                <a:spcPct val="90000"/>
              </a:lnSpc>
            </a:pPr>
            <a:endParaRPr lang="en-GB" sz="2000" dirty="0" smtClean="0"/>
          </a:p>
          <a:p>
            <a:pPr lvl="1">
              <a:lnSpc>
                <a:spcPct val="90000"/>
              </a:lnSpc>
            </a:pPr>
            <a:r>
              <a:rPr lang="en-GB" sz="2000" dirty="0" smtClean="0"/>
              <a:t>If </a:t>
            </a:r>
            <a:r>
              <a:rPr lang="en-GB" sz="2000" b="1" dirty="0" smtClean="0"/>
              <a:t>Good</a:t>
            </a:r>
            <a:r>
              <a:rPr lang="en-GB" sz="2000" dirty="0" smtClean="0"/>
              <a:t>, could you summarise its message?</a:t>
            </a:r>
            <a:endParaRPr lang="en-US" sz="2000" dirty="0" smtClean="0"/>
          </a:p>
          <a:p>
            <a:pPr lvl="1">
              <a:lnSpc>
                <a:spcPct val="90000"/>
              </a:lnSpc>
              <a:buNone/>
            </a:pPr>
            <a:endParaRPr lang="en-GB" sz="2000" dirty="0"/>
          </a:p>
          <a:p>
            <a:pPr lvl="1">
              <a:lnSpc>
                <a:spcPct val="90000"/>
              </a:lnSpc>
            </a:pPr>
            <a:r>
              <a:rPr lang="en-GB" sz="2000" dirty="0"/>
              <a:t>If </a:t>
            </a:r>
            <a:r>
              <a:rPr lang="en-GB" sz="2000" b="1" dirty="0"/>
              <a:t>Acceptable</a:t>
            </a:r>
            <a:r>
              <a:rPr lang="en-GB" sz="2000" dirty="0"/>
              <a:t>, </a:t>
            </a:r>
            <a:r>
              <a:rPr lang="en-GB" sz="2000" dirty="0" smtClean="0"/>
              <a:t>could you summarise </a:t>
            </a:r>
            <a:r>
              <a:rPr lang="en-GB" sz="2000" dirty="0"/>
              <a:t>its message </a:t>
            </a:r>
            <a:r>
              <a:rPr lang="en-GB" sz="2000" b="1" dirty="0"/>
              <a:t>and</a:t>
            </a:r>
            <a:r>
              <a:rPr lang="en-GB" sz="2000" dirty="0"/>
              <a:t> suggest possible </a:t>
            </a:r>
            <a:r>
              <a:rPr lang="en-GB" sz="2000" dirty="0" smtClean="0"/>
              <a:t>improvements?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6750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Broman </a:t>
            </a:r>
            <a:r>
              <a:rPr lang="en-GB" sz="2000" dirty="0" smtClean="0"/>
              <a:t>et al</a:t>
            </a:r>
            <a:br>
              <a:rPr lang="en-GB" sz="2000" dirty="0" smtClean="0"/>
            </a:b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i="1" dirty="0" smtClean="0"/>
              <a:t>American </a:t>
            </a:r>
            <a:r>
              <a:rPr lang="en-GB" sz="2000" i="1" dirty="0"/>
              <a:t>Journal of Human Genetics</a:t>
            </a:r>
            <a:r>
              <a:rPr lang="en-GB" sz="2000" dirty="0"/>
              <a:t> </a:t>
            </a:r>
            <a:r>
              <a:rPr lang="en-GB" sz="2000" dirty="0" smtClean="0"/>
              <a:t>(1998) 63:861-869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5142" y="1600200"/>
            <a:ext cx="561371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2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000" dirty="0" err="1" smtClean="0"/>
              <a:t>Muscatello</a:t>
            </a:r>
            <a:r>
              <a:rPr lang="en-GB" sz="2000" dirty="0" smtClean="0"/>
              <a:t> et al</a:t>
            </a:r>
            <a:r>
              <a:rPr lang="en-GB" sz="2000" dirty="0"/>
              <a:t> </a:t>
            </a:r>
            <a:br>
              <a:rPr lang="en-GB" sz="2000" dirty="0"/>
            </a:br>
            <a:r>
              <a:rPr lang="en-GB" sz="2000" dirty="0"/>
              <a:t/>
            </a:r>
            <a:br>
              <a:rPr lang="en-GB" sz="2000" dirty="0"/>
            </a:br>
            <a:r>
              <a:rPr lang="en-GB" sz="2000" i="1" dirty="0" smtClean="0"/>
              <a:t>BMC Medicine (2006) </a:t>
            </a:r>
            <a:r>
              <a:rPr lang="en-GB" sz="2000" dirty="0" smtClean="0"/>
              <a:t>4:33</a:t>
            </a:r>
            <a:endParaRPr lang="en-GB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21808"/>
            <a:ext cx="8229600" cy="368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1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06" y="692696"/>
            <a:ext cx="8199694" cy="6001506"/>
          </a:xfrm>
        </p:spPr>
      </p:pic>
    </p:spTree>
    <p:extLst>
      <p:ext uri="{BB962C8B-B14F-4D97-AF65-F5344CB8AC3E}">
        <p14:creationId xmlns:p14="http://schemas.microsoft.com/office/powerpoint/2010/main" val="120782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 err="1" smtClean="0"/>
              <a:t>Wainer</a:t>
            </a:r>
            <a:r>
              <a:rPr lang="en-GB" sz="2000" dirty="0" smtClean="0"/>
              <a:t> </a:t>
            </a:r>
            <a:br>
              <a:rPr lang="en-GB" sz="2000" dirty="0" smtClean="0"/>
            </a:b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i="1" dirty="0" smtClean="0"/>
              <a:t>The American Statistician </a:t>
            </a:r>
            <a:r>
              <a:rPr lang="en-GB" sz="2000" dirty="0" smtClean="0"/>
              <a:t>(1984) 38:2</a:t>
            </a:r>
            <a:endParaRPr lang="en-GB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21317"/>
            <a:ext cx="8229600" cy="388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3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23528" y="2132856"/>
            <a:ext cx="8640960" cy="36004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•"/>
            </a:pPr>
            <a:r>
              <a:rPr lang="en-GB" dirty="0" smtClean="0"/>
              <a:t>Normal data – potential outliers</a:t>
            </a:r>
          </a:p>
          <a:p>
            <a:pPr algn="l">
              <a:buFont typeface="Arial" pitchFamily="34" charset="0"/>
              <a:buChar char="•"/>
            </a:pPr>
            <a:r>
              <a:rPr lang="en-GB" dirty="0" smtClean="0"/>
              <a:t>Different means</a:t>
            </a:r>
          </a:p>
          <a:p>
            <a:pPr algn="l">
              <a:buFont typeface="Arial" pitchFamily="34" charset="0"/>
              <a:buChar char="•"/>
            </a:pPr>
            <a:r>
              <a:rPr lang="en-GB" dirty="0" smtClean="0"/>
              <a:t>Possibly equal variances (this can be tested)</a:t>
            </a:r>
          </a:p>
          <a:p>
            <a:pPr algn="l">
              <a:buFont typeface="Arial" pitchFamily="34" charset="0"/>
              <a:buChar char="•"/>
            </a:pPr>
            <a:r>
              <a:rPr lang="en-GB" dirty="0" smtClean="0"/>
              <a:t>Estimating variance/s from data, so t-test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11560" y="476672"/>
            <a:ext cx="7772400" cy="1656184"/>
          </a:xfrm>
        </p:spPr>
        <p:txBody>
          <a:bodyPr>
            <a:normAutofit/>
          </a:bodyPr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CONSORT Statements</a:t>
            </a:r>
            <a:endParaRPr lang="en-GB" dirty="0"/>
          </a:p>
        </p:txBody>
      </p:sp>
      <p:pic>
        <p:nvPicPr>
          <p:cNvPr id="9" name="Picture 4" descr="Word Templat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516563"/>
            <a:ext cx="9144000" cy="134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-171400"/>
            <a:ext cx="9108504" cy="72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bmj.com/content/bmj/340/bmj.c332/F1.large.jpg?width=800&amp;height=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" y="0"/>
            <a:ext cx="9113415" cy="674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34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23528" y="2132856"/>
            <a:ext cx="8640960" cy="4176464"/>
          </a:xfrm>
        </p:spPr>
        <p:txBody>
          <a:bodyPr>
            <a:normAutofit lnSpcReduction="10000"/>
          </a:bodyPr>
          <a:lstStyle/>
          <a:p>
            <a:pPr marL="457200" indent="-457200" algn="l">
              <a:buAutoNum type="arabicPeriod"/>
            </a:pPr>
            <a:r>
              <a:rPr lang="en-GB" sz="2400" dirty="0" smtClean="0"/>
              <a:t>Reporting check-lists (25 items, sometimes more…); </a:t>
            </a:r>
          </a:p>
          <a:p>
            <a:pPr marL="457200" indent="-457200" algn="l">
              <a:buAutoNum type="arabicPeriod"/>
            </a:pPr>
            <a:r>
              <a:rPr lang="en-GB" sz="2400" dirty="0" smtClean="0"/>
              <a:t>For cluster trials; </a:t>
            </a:r>
          </a:p>
          <a:p>
            <a:pPr marL="457200" indent="-457200" algn="l">
              <a:buAutoNum type="arabicPeriod"/>
            </a:pPr>
            <a:r>
              <a:rPr lang="en-GB" sz="2400" dirty="0" smtClean="0"/>
              <a:t>For feasibility studies;</a:t>
            </a:r>
          </a:p>
          <a:p>
            <a:pPr marL="457200" indent="-457200" algn="l">
              <a:buAutoNum type="arabicPeriod"/>
            </a:pPr>
            <a:r>
              <a:rPr lang="en-GB" sz="2400" dirty="0" smtClean="0"/>
              <a:t>For abstracts;</a:t>
            </a:r>
          </a:p>
          <a:p>
            <a:pPr marL="457200" indent="-457200" algn="l">
              <a:buAutoNum type="arabicPeriod"/>
            </a:pPr>
            <a:r>
              <a:rPr lang="en-GB" sz="2400" dirty="0" smtClean="0"/>
              <a:t>For stepped wedge designs…</a:t>
            </a:r>
          </a:p>
          <a:p>
            <a:pPr marL="457200" indent="-457200" algn="l">
              <a:buAutoNum type="arabicPeriod"/>
            </a:pPr>
            <a:endParaRPr lang="en-GB" sz="2400" dirty="0"/>
          </a:p>
          <a:p>
            <a:pPr algn="l"/>
            <a:r>
              <a:rPr lang="en-GB" sz="2400" b="1" dirty="0" smtClean="0"/>
              <a:t>Required </a:t>
            </a:r>
            <a:r>
              <a:rPr lang="en-GB" sz="2400" dirty="0" smtClean="0"/>
              <a:t>for submission to many journals (</a:t>
            </a:r>
            <a:r>
              <a:rPr lang="en-GB" sz="2400" i="1" dirty="0" smtClean="0"/>
              <a:t>BMJ, Lancet</a:t>
            </a:r>
            <a:r>
              <a:rPr lang="en-GB" sz="2400" dirty="0" smtClean="0"/>
              <a:t>, …)</a:t>
            </a:r>
          </a:p>
          <a:p>
            <a:pPr algn="l"/>
            <a:r>
              <a:rPr lang="en-GB" sz="2400" dirty="0" smtClean="0"/>
              <a:t>See the </a:t>
            </a:r>
            <a:r>
              <a:rPr lang="en-GB" sz="2400" dirty="0" err="1" smtClean="0"/>
              <a:t>airAware</a:t>
            </a:r>
            <a:r>
              <a:rPr lang="en-GB" sz="2400" dirty="0" smtClean="0"/>
              <a:t> paper</a:t>
            </a:r>
          </a:p>
          <a:p>
            <a:pPr algn="l"/>
            <a:endParaRPr lang="en-GB" sz="2400" dirty="0" smtClean="0"/>
          </a:p>
          <a:p>
            <a:pPr algn="l"/>
            <a:r>
              <a:rPr lang="en-GB" sz="2400" dirty="0" smtClean="0"/>
              <a:t>Other checklists are available… </a:t>
            </a:r>
            <a:endParaRPr lang="en-GB" sz="2400" dirty="0"/>
          </a:p>
          <a:p>
            <a:pPr marL="457200" indent="-457200" algn="l">
              <a:buAutoNum type="arabicPeriod"/>
            </a:pPr>
            <a:endParaRPr lang="en-GB" sz="8000" dirty="0" smtClean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11560" y="476672"/>
            <a:ext cx="7772400" cy="1656184"/>
          </a:xfrm>
        </p:spPr>
        <p:txBody>
          <a:bodyPr>
            <a:normAutofit/>
          </a:bodyPr>
          <a:lstStyle/>
          <a:p>
            <a:r>
              <a:rPr lang="en-GB" sz="2700" dirty="0" smtClean="0"/>
              <a:t>The CONSORT Industry:</a:t>
            </a:r>
            <a:br>
              <a:rPr lang="en-GB" sz="2700" dirty="0" smtClean="0"/>
            </a:br>
            <a:r>
              <a:rPr lang="en-GB" sz="2700" dirty="0" smtClean="0"/>
              <a:t>Checklists &amp; extensions….</a:t>
            </a:r>
            <a:endParaRPr lang="en-GB" sz="2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8640"/>
            <a:ext cx="4848837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16632"/>
            <a:ext cx="4537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4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64704"/>
            <a:ext cx="7477072" cy="511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2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32656"/>
            <a:ext cx="8229600" cy="575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6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1" y="609600"/>
            <a:ext cx="7416750" cy="762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Data management &amp; processing</a:t>
            </a:r>
            <a:endParaRPr lang="en-US" dirty="0"/>
          </a:p>
        </p:txBody>
      </p:sp>
      <p:sp>
        <p:nvSpPr>
          <p:cNvPr id="2498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GB" dirty="0"/>
              <a:t>Collate and code </a:t>
            </a:r>
            <a:r>
              <a:rPr lang="en-GB" dirty="0" smtClean="0"/>
              <a:t>data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Compute new variables from old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BMI from height &amp; </a:t>
            </a:r>
            <a:r>
              <a:rPr lang="en-GB" dirty="0" smtClean="0"/>
              <a:t>weight</a:t>
            </a:r>
          </a:p>
          <a:p>
            <a:pPr lvl="1">
              <a:lnSpc>
                <a:spcPct val="90000"/>
              </a:lnSpc>
            </a:pPr>
            <a:r>
              <a:rPr lang="en-GB" dirty="0" smtClean="0"/>
              <a:t>Patient Reported Outcome Measures 		(PROMS)</a:t>
            </a:r>
          </a:p>
          <a:p>
            <a:pPr lvl="2">
              <a:lnSpc>
                <a:spcPct val="90000"/>
              </a:lnSpc>
            </a:pPr>
            <a:r>
              <a:rPr lang="en-GB" dirty="0" smtClean="0"/>
              <a:t>EQ5D, SF12		(general)</a:t>
            </a:r>
          </a:p>
          <a:p>
            <a:pPr lvl="2">
              <a:lnSpc>
                <a:spcPct val="90000"/>
              </a:lnSpc>
            </a:pPr>
            <a:r>
              <a:rPr lang="en-GB" dirty="0" smtClean="0"/>
              <a:t>EORTC, CUCQ 		(condition specific) </a:t>
            </a:r>
          </a:p>
          <a:p>
            <a:pPr lvl="1">
              <a:lnSpc>
                <a:spcPct val="90000"/>
              </a:lnSpc>
            </a:pPr>
            <a:r>
              <a:rPr lang="en-GB" dirty="0" smtClean="0"/>
              <a:t>Quality Adjusted Life Years 			(QALYs) </a:t>
            </a:r>
            <a:endParaRPr lang="en-GB" dirty="0"/>
          </a:p>
          <a:p>
            <a:pPr lvl="1">
              <a:lnSpc>
                <a:spcPct val="90000"/>
              </a:lnSpc>
            </a:pPr>
            <a:r>
              <a:rPr lang="en-GB" dirty="0"/>
              <a:t>Indicators of </a:t>
            </a:r>
            <a:r>
              <a:rPr lang="en-GB" dirty="0" smtClean="0"/>
              <a:t>events; time between events</a:t>
            </a:r>
          </a:p>
        </p:txBody>
      </p:sp>
    </p:spTree>
    <p:extLst>
      <p:ext uri="{BB962C8B-B14F-4D97-AF65-F5344CB8AC3E}">
        <p14:creationId xmlns:p14="http://schemas.microsoft.com/office/powerpoint/2010/main" val="403794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Quality of Life ~ EQ5D (3 level)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2040" y="1700808"/>
            <a:ext cx="3131774" cy="4525963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GB" dirty="0" smtClean="0"/>
          </a:p>
          <a:p>
            <a:pPr>
              <a:lnSpc>
                <a:spcPct val="90000"/>
              </a:lnSpc>
            </a:pPr>
            <a:r>
              <a:rPr lang="en-GB" dirty="0" smtClean="0"/>
              <a:t>Score each question 1,2,3</a:t>
            </a:r>
          </a:p>
          <a:p>
            <a:pPr>
              <a:lnSpc>
                <a:spcPct val="90000"/>
              </a:lnSpc>
            </a:pPr>
            <a:r>
              <a:rPr lang="en-GB" dirty="0" smtClean="0"/>
              <a:t>Convert 5 scores into a </a:t>
            </a:r>
            <a:br>
              <a:rPr lang="en-GB" dirty="0" smtClean="0"/>
            </a:br>
            <a:r>
              <a:rPr lang="en-GB" dirty="0" smtClean="0"/>
              <a:t>single number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 smtClean="0"/>
              <a:t>11111	1.0</a:t>
            </a:r>
          </a:p>
          <a:p>
            <a:pPr>
              <a:lnSpc>
                <a:spcPct val="90000"/>
              </a:lnSpc>
            </a:pPr>
            <a:r>
              <a:rPr lang="en-GB" dirty="0" smtClean="0"/>
              <a:t>22222	0.516</a:t>
            </a:r>
          </a:p>
          <a:p>
            <a:pPr>
              <a:lnSpc>
                <a:spcPct val="90000"/>
              </a:lnSpc>
            </a:pPr>
            <a:r>
              <a:rPr lang="en-GB" dirty="0" smtClean="0"/>
              <a:t>12321	0.329</a:t>
            </a:r>
          </a:p>
          <a:p>
            <a:pPr>
              <a:lnSpc>
                <a:spcPct val="90000"/>
              </a:lnSpc>
            </a:pPr>
            <a:r>
              <a:rPr lang="en-GB" dirty="0" smtClean="0"/>
              <a:t>21223	0.222</a:t>
            </a:r>
          </a:p>
          <a:p>
            <a:pPr>
              <a:lnSpc>
                <a:spcPct val="90000"/>
              </a:lnSpc>
            </a:pPr>
            <a:r>
              <a:rPr lang="en-GB" dirty="0" smtClean="0"/>
              <a:t>23322	0.079</a:t>
            </a:r>
          </a:p>
          <a:p>
            <a:pPr>
              <a:lnSpc>
                <a:spcPct val="90000"/>
              </a:lnSpc>
            </a:pPr>
            <a:r>
              <a:rPr lang="en-GB" dirty="0" smtClean="0"/>
              <a:t>33332	-0.429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 smtClean="0"/>
              <a:t>(Dead = 0)</a:t>
            </a:r>
          </a:p>
        </p:txBody>
      </p:sp>
    </p:spTree>
    <p:extLst>
      <p:ext uri="{BB962C8B-B14F-4D97-AF65-F5344CB8AC3E}">
        <p14:creationId xmlns:p14="http://schemas.microsoft.com/office/powerpoint/2010/main" val="268890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1" y="609600"/>
            <a:ext cx="7416750" cy="762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Data management &amp; processing</a:t>
            </a:r>
            <a:endParaRPr lang="en-US" dirty="0"/>
          </a:p>
        </p:txBody>
      </p:sp>
      <p:sp>
        <p:nvSpPr>
          <p:cNvPr id="2498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GB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GB" dirty="0" smtClean="0"/>
              <a:t>Collect and prepare data with planned analysis in mind</a:t>
            </a:r>
          </a:p>
          <a:p>
            <a:pPr marL="0" indent="0">
              <a:lnSpc>
                <a:spcPct val="90000"/>
              </a:lnSpc>
              <a:buNone/>
            </a:pPr>
            <a:endParaRPr lang="en-GB" dirty="0"/>
          </a:p>
          <a:p>
            <a:pPr marL="0" indent="0">
              <a:lnSpc>
                <a:spcPct val="90000"/>
              </a:lnSpc>
              <a:buNone/>
            </a:pPr>
            <a:r>
              <a:rPr lang="en-GB" dirty="0" smtClean="0"/>
              <a:t>Aim </a:t>
            </a:r>
            <a:r>
              <a:rPr lang="en-GB" dirty="0"/>
              <a:t>to produce “clean” &amp; full rectangular data set </a:t>
            </a:r>
            <a:r>
              <a:rPr lang="en-GB" dirty="0" smtClean="0"/>
              <a:t>to import into R, SPSS</a:t>
            </a:r>
            <a:r>
              <a:rPr lang="en-GB" dirty="0"/>
              <a:t>, Stata, SAS, </a:t>
            </a:r>
            <a:r>
              <a:rPr lang="en-GB" dirty="0" err="1"/>
              <a:t>MLWin</a:t>
            </a:r>
            <a:r>
              <a:rPr lang="en-GB" dirty="0"/>
              <a:t>,…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(but, ideally, </a:t>
            </a:r>
            <a:r>
              <a:rPr lang="en-GB" i="1" dirty="0"/>
              <a:t>NOT</a:t>
            </a:r>
            <a:r>
              <a:rPr lang="en-GB" dirty="0"/>
              <a:t> Excel! – why?)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97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274638"/>
            <a:ext cx="8046156" cy="7186810"/>
          </a:xfrm>
        </p:spPr>
      </p:pic>
    </p:spTree>
    <p:extLst>
      <p:ext uri="{BB962C8B-B14F-4D97-AF65-F5344CB8AC3E}">
        <p14:creationId xmlns:p14="http://schemas.microsoft.com/office/powerpoint/2010/main" val="256317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23528" y="2132856"/>
            <a:ext cx="8640960" cy="3456384"/>
          </a:xfrm>
        </p:spPr>
        <p:txBody>
          <a:bodyPr>
            <a:normAutofit/>
          </a:bodyPr>
          <a:lstStyle/>
          <a:p>
            <a:pPr lvl="1" algn="l">
              <a:buFont typeface="Wingdings" pitchFamily="2" charset="2"/>
              <a:buChar char="§"/>
            </a:pPr>
            <a:endParaRPr lang="en-GB" dirty="0" smtClean="0"/>
          </a:p>
          <a:p>
            <a:pPr lvl="1" algn="l">
              <a:buFont typeface="Wingdings" pitchFamily="2" charset="2"/>
              <a:buChar char="§"/>
            </a:pPr>
            <a:endParaRPr lang="en-GB" dirty="0" smtClean="0"/>
          </a:p>
          <a:p>
            <a:pPr lvl="1" algn="l">
              <a:buFont typeface="Wingdings" pitchFamily="2" charset="2"/>
              <a:buChar char="§"/>
            </a:pPr>
            <a:endParaRPr lang="en-GB" dirty="0" smtClean="0"/>
          </a:p>
          <a:p>
            <a:pPr lvl="1" algn="l">
              <a:buFont typeface="Wingdings" pitchFamily="2" charset="2"/>
              <a:buChar char="§"/>
            </a:pPr>
            <a:endParaRPr lang="en-GB" dirty="0" smtClean="0"/>
          </a:p>
          <a:p>
            <a:pPr lvl="1" algn="l">
              <a:buFont typeface="Wingdings" pitchFamily="2" charset="2"/>
              <a:buChar char="§"/>
            </a:pPr>
            <a:endParaRPr lang="en-GB" dirty="0" smtClean="0"/>
          </a:p>
          <a:p>
            <a:pPr lvl="1" algn="l">
              <a:buFont typeface="Wingdings" pitchFamily="2" charset="2"/>
              <a:buChar char="§"/>
            </a:pPr>
            <a:endParaRPr lang="en-GB" dirty="0" smtClean="0"/>
          </a:p>
          <a:p>
            <a:pPr lvl="1" algn="l">
              <a:buFont typeface="Wingdings" pitchFamily="2" charset="2"/>
              <a:buChar char="§"/>
            </a:pPr>
            <a:endParaRPr lang="en-GB" dirty="0" smtClean="0"/>
          </a:p>
          <a:p>
            <a:pPr lvl="1" algn="l">
              <a:buFont typeface="Wingdings" pitchFamily="2" charset="2"/>
              <a:buChar char="§"/>
            </a:pPr>
            <a:endParaRPr lang="en-GB" dirty="0" smtClean="0"/>
          </a:p>
          <a:p>
            <a:pPr lvl="1" algn="l">
              <a:buFont typeface="Wingdings" pitchFamily="2" charset="2"/>
              <a:buChar char="§"/>
            </a:pPr>
            <a:endParaRPr lang="en-GB" dirty="0" smtClean="0"/>
          </a:p>
          <a:p>
            <a:pPr lvl="2" algn="l"/>
            <a:endParaRPr lang="en-GB" dirty="0" smtClean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11560" y="476672"/>
            <a:ext cx="7772400" cy="1800200"/>
          </a:xfrm>
        </p:spPr>
        <p:txBody>
          <a:bodyPr/>
          <a:lstStyle/>
          <a:p>
            <a:r>
              <a:rPr lang="en-GB" dirty="0" smtClean="0"/>
              <a:t>Data format</a:t>
            </a:r>
            <a:endParaRPr lang="en-GB" dirty="0"/>
          </a:p>
        </p:txBody>
      </p:sp>
      <p:pic>
        <p:nvPicPr>
          <p:cNvPr id="9" name="Picture 4" descr="Word Templat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516563"/>
            <a:ext cx="9144000" cy="134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88640" y="0"/>
            <a:ext cx="11058526" cy="897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4640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7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023350" cy="6858000"/>
          </a:xfrm>
        </p:spPr>
      </p:pic>
    </p:spTree>
    <p:extLst>
      <p:ext uri="{BB962C8B-B14F-4D97-AF65-F5344CB8AC3E}">
        <p14:creationId xmlns:p14="http://schemas.microsoft.com/office/powerpoint/2010/main" val="162152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Types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 smtClean="0"/>
              <a:t>Indicator/Nominal: different categories</a:t>
            </a:r>
          </a:p>
          <a:p>
            <a:pPr lvl="1"/>
            <a:r>
              <a:rPr lang="en-GB" dirty="0" smtClean="0"/>
              <a:t>Often binary</a:t>
            </a:r>
          </a:p>
          <a:p>
            <a:pPr lvl="2"/>
            <a:r>
              <a:rPr lang="en-GB" dirty="0" smtClean="0"/>
              <a:t>Absent/Present				(coded as 0,1)</a:t>
            </a:r>
          </a:p>
          <a:p>
            <a:pPr lvl="2"/>
            <a:r>
              <a:rPr lang="en-GB" dirty="0" smtClean="0"/>
              <a:t>Male/Female</a:t>
            </a:r>
          </a:p>
          <a:p>
            <a:pPr lvl="2"/>
            <a:r>
              <a:rPr lang="en-GB" dirty="0" smtClean="0"/>
              <a:t>Control/Intervention</a:t>
            </a:r>
          </a:p>
          <a:p>
            <a:pPr lvl="1"/>
            <a:r>
              <a:rPr lang="en-GB" dirty="0" smtClean="0"/>
              <a:t>Red/Green/Blue				(coded ?)</a:t>
            </a:r>
          </a:p>
          <a:p>
            <a:r>
              <a:rPr lang="en-GB" dirty="0" smtClean="0"/>
              <a:t>Ordinal: ordered categories: </a:t>
            </a:r>
          </a:p>
          <a:p>
            <a:pPr lvl="1"/>
            <a:r>
              <a:rPr lang="en-GB" dirty="0" smtClean="0"/>
              <a:t>Small/Medium/Large				(coded ?)</a:t>
            </a:r>
          </a:p>
          <a:p>
            <a:pPr lvl="1"/>
            <a:r>
              <a:rPr lang="en-GB" dirty="0" err="1" smtClean="0"/>
              <a:t>Likert</a:t>
            </a:r>
            <a:r>
              <a:rPr lang="en-GB" dirty="0" smtClean="0"/>
              <a:t> scales (5 or 7 or 9 points)	</a:t>
            </a:r>
          </a:p>
          <a:p>
            <a:pPr lvl="2"/>
            <a:r>
              <a:rPr lang="en-GB" dirty="0" smtClean="0"/>
              <a:t>Very sure/Somewhat sure/Neither sure or unsure/Somewhat unsure/Very unsure</a:t>
            </a:r>
          </a:p>
          <a:p>
            <a:r>
              <a:rPr lang="en-GB" dirty="0" smtClean="0"/>
              <a:t>Measurement: discrete/count</a:t>
            </a:r>
          </a:p>
          <a:p>
            <a:pPr lvl="1"/>
            <a:r>
              <a:rPr lang="en-GB" dirty="0" smtClean="0"/>
              <a:t>Number of operations</a:t>
            </a:r>
          </a:p>
          <a:p>
            <a:r>
              <a:rPr lang="en-GB" dirty="0" smtClean="0"/>
              <a:t>Measurement: continuous/intervals </a:t>
            </a:r>
          </a:p>
          <a:p>
            <a:pPr lvl="1"/>
            <a:r>
              <a:rPr lang="en-GB" dirty="0" smtClean="0"/>
              <a:t>not necessarily a whole number</a:t>
            </a:r>
          </a:p>
          <a:p>
            <a:pPr lvl="1"/>
            <a:r>
              <a:rPr lang="en-GB" dirty="0" smtClean="0"/>
              <a:t>time between 999 call and ambulance arrival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700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609600"/>
            <a:ext cx="7200155" cy="762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Descriptive statistics &amp; beyond …</a:t>
            </a:r>
            <a:endParaRPr lang="en-US" dirty="0"/>
          </a:p>
        </p:txBody>
      </p:sp>
      <p:sp>
        <p:nvSpPr>
          <p:cNvPr id="151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Twin aims of statistics</a:t>
            </a:r>
          </a:p>
          <a:p>
            <a:pPr lvl="1"/>
            <a:r>
              <a:rPr lang="en-GB" dirty="0"/>
              <a:t>Produce graphical and numerical </a:t>
            </a:r>
            <a:r>
              <a:rPr lang="en-GB" dirty="0" smtClean="0"/>
              <a:t>summaries</a:t>
            </a:r>
          </a:p>
          <a:p>
            <a:pPr lvl="2"/>
            <a:r>
              <a:rPr lang="en-GB" dirty="0"/>
              <a:t>R</a:t>
            </a:r>
            <a:r>
              <a:rPr lang="en-GB" dirty="0" smtClean="0"/>
              <a:t>eflecting nature &amp; quantity of data</a:t>
            </a:r>
            <a:endParaRPr lang="en-GB" dirty="0"/>
          </a:p>
          <a:p>
            <a:pPr lvl="1"/>
            <a:r>
              <a:rPr lang="en-GB" dirty="0"/>
              <a:t>Study and explain </a:t>
            </a:r>
            <a:r>
              <a:rPr lang="en-GB" dirty="0" smtClean="0"/>
              <a:t>location and spread</a:t>
            </a:r>
            <a:endParaRPr lang="en-GB" dirty="0"/>
          </a:p>
          <a:p>
            <a:pPr lvl="2"/>
            <a:r>
              <a:rPr lang="en-GB" dirty="0" smtClean="0"/>
              <a:t>Systematic variation </a:t>
            </a:r>
            <a:r>
              <a:rPr lang="en-GB" dirty="0"/>
              <a:t>versus randomness</a:t>
            </a:r>
          </a:p>
          <a:p>
            <a:pPr lvl="2"/>
            <a:r>
              <a:rPr lang="en-GB" dirty="0"/>
              <a:t>Patterns -&gt; Equations -&gt; Models -&gt;Effect size -&gt; Predictions -&gt; Cost Savings</a:t>
            </a:r>
          </a:p>
          <a:p>
            <a:pPr lvl="2"/>
            <a:r>
              <a:rPr lang="en-GB" dirty="0"/>
              <a:t>Randomness: perhaps nothing more to be said, from the present </a:t>
            </a:r>
            <a:r>
              <a:rPr lang="en-GB" dirty="0" smtClean="0"/>
              <a:t>data</a:t>
            </a:r>
          </a:p>
          <a:p>
            <a:pPr lvl="2"/>
            <a:r>
              <a:rPr lang="en-GB" dirty="0" smtClean="0"/>
              <a:t>Equations (</a:t>
            </a:r>
            <a:r>
              <a:rPr lang="en-GB" i="1" dirty="0" smtClean="0"/>
              <a:t>“models”</a:t>
            </a:r>
            <a:r>
              <a:rPr lang="en-GB" dirty="0" smtClean="0"/>
              <a:t>) reflect assumptions on data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58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23528" y="2132856"/>
            <a:ext cx="8640960" cy="3456384"/>
          </a:xfrm>
        </p:spPr>
        <p:txBody>
          <a:bodyPr>
            <a:normAutofit/>
          </a:bodyPr>
          <a:lstStyle/>
          <a:p>
            <a:pPr lvl="1" algn="l">
              <a:buFont typeface="Wingdings" pitchFamily="2" charset="2"/>
              <a:buChar char="§"/>
            </a:pPr>
            <a:endParaRPr lang="en-GB" dirty="0" smtClean="0"/>
          </a:p>
          <a:p>
            <a:pPr lvl="1" algn="l">
              <a:buFont typeface="Wingdings" pitchFamily="2" charset="2"/>
              <a:buChar char="§"/>
            </a:pPr>
            <a:endParaRPr lang="en-GB" dirty="0" smtClean="0"/>
          </a:p>
          <a:p>
            <a:pPr lvl="1" algn="l">
              <a:buFont typeface="Wingdings" pitchFamily="2" charset="2"/>
              <a:buChar char="§"/>
            </a:pPr>
            <a:endParaRPr lang="en-GB" dirty="0" smtClean="0"/>
          </a:p>
          <a:p>
            <a:pPr lvl="1" algn="l">
              <a:buFont typeface="Wingdings" pitchFamily="2" charset="2"/>
              <a:buChar char="§"/>
            </a:pPr>
            <a:endParaRPr lang="en-GB" dirty="0" smtClean="0"/>
          </a:p>
          <a:p>
            <a:pPr lvl="1" algn="l">
              <a:buFont typeface="Wingdings" pitchFamily="2" charset="2"/>
              <a:buChar char="§"/>
            </a:pPr>
            <a:endParaRPr lang="en-GB" dirty="0" smtClean="0"/>
          </a:p>
          <a:p>
            <a:pPr lvl="1" algn="l">
              <a:buFont typeface="Wingdings" pitchFamily="2" charset="2"/>
              <a:buChar char="§"/>
            </a:pPr>
            <a:endParaRPr lang="en-GB" dirty="0" smtClean="0"/>
          </a:p>
          <a:p>
            <a:pPr lvl="1" algn="l">
              <a:buFont typeface="Wingdings" pitchFamily="2" charset="2"/>
              <a:buChar char="§"/>
            </a:pPr>
            <a:endParaRPr lang="en-GB" dirty="0" smtClean="0"/>
          </a:p>
          <a:p>
            <a:pPr lvl="1" algn="l">
              <a:buFont typeface="Wingdings" pitchFamily="2" charset="2"/>
              <a:buChar char="§"/>
            </a:pPr>
            <a:endParaRPr lang="en-GB" dirty="0" smtClean="0"/>
          </a:p>
          <a:p>
            <a:pPr lvl="1" algn="l">
              <a:buFont typeface="Wingdings" pitchFamily="2" charset="2"/>
              <a:buChar char="§"/>
            </a:pPr>
            <a:endParaRPr lang="en-GB" dirty="0" smtClean="0"/>
          </a:p>
          <a:p>
            <a:pPr lvl="2" algn="l"/>
            <a:endParaRPr lang="en-GB" dirty="0" smtClean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11560" y="476672"/>
            <a:ext cx="7772400" cy="1800200"/>
          </a:xfrm>
        </p:spPr>
        <p:txBody>
          <a:bodyPr/>
          <a:lstStyle/>
          <a:p>
            <a:r>
              <a:rPr lang="en-GB" dirty="0" smtClean="0"/>
              <a:t>Data format</a:t>
            </a:r>
            <a:endParaRPr lang="en-GB" dirty="0"/>
          </a:p>
        </p:txBody>
      </p:sp>
      <p:pic>
        <p:nvPicPr>
          <p:cNvPr id="9" name="Picture 4" descr="Word Templat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516563"/>
            <a:ext cx="9144000" cy="134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88640" y="0"/>
            <a:ext cx="11058526" cy="897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609600"/>
            <a:ext cx="8550275" cy="762000"/>
          </a:xfrm>
        </p:spPr>
        <p:txBody>
          <a:bodyPr/>
          <a:lstStyle/>
          <a:p>
            <a:r>
              <a:rPr lang="en-GB" sz="3600" dirty="0"/>
              <a:t>Graphical </a:t>
            </a:r>
            <a:r>
              <a:rPr lang="en-GB" sz="3600" dirty="0" smtClean="0"/>
              <a:t>Representations</a:t>
            </a:r>
            <a:endParaRPr lang="en-GB" dirty="0"/>
          </a:p>
        </p:txBody>
      </p:sp>
      <p:sp>
        <p:nvSpPr>
          <p:cNvPr id="2611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800" dirty="0">
                <a:cs typeface="Times New Roman" pitchFamily="18" charset="0"/>
              </a:rPr>
              <a:t>Draw some pictures that go beyond basic bar and pie charts</a:t>
            </a:r>
          </a:p>
          <a:p>
            <a:pPr lvl="1"/>
            <a:r>
              <a:rPr lang="en-GB" sz="2400" dirty="0"/>
              <a:t>Box Plots</a:t>
            </a:r>
          </a:p>
          <a:p>
            <a:pPr lvl="1"/>
            <a:r>
              <a:rPr lang="en-GB" sz="2400" dirty="0"/>
              <a:t>Cumulative Frequency Plots</a:t>
            </a:r>
          </a:p>
          <a:p>
            <a:pPr lvl="1"/>
            <a:r>
              <a:rPr lang="en-GB" sz="2400" dirty="0"/>
              <a:t>Histograms </a:t>
            </a:r>
          </a:p>
          <a:p>
            <a:r>
              <a:rPr lang="en-GB" sz="2800" dirty="0"/>
              <a:t>Box (or </a:t>
            </a:r>
            <a:r>
              <a:rPr lang="en-GB" sz="2800" i="1" dirty="0"/>
              <a:t>Box &amp; Whisker</a:t>
            </a:r>
            <a:r>
              <a:rPr lang="en-GB" sz="2800" dirty="0"/>
              <a:t>) </a:t>
            </a:r>
            <a:r>
              <a:rPr lang="en-GB" sz="2800" dirty="0" smtClean="0"/>
              <a:t>Plots</a:t>
            </a:r>
          </a:p>
          <a:p>
            <a:pPr lvl="1"/>
            <a:r>
              <a:rPr lang="en-GB" sz="2400" dirty="0" smtClean="0"/>
              <a:t>shows spread &amp; location</a:t>
            </a:r>
            <a:endParaRPr lang="en-GB" sz="2400" dirty="0"/>
          </a:p>
          <a:p>
            <a:pPr lvl="1"/>
            <a:r>
              <a:rPr lang="en-GB" sz="2400" dirty="0"/>
              <a:t>box from </a:t>
            </a:r>
            <a:r>
              <a:rPr lang="en-GB" sz="2400" dirty="0" smtClean="0"/>
              <a:t>first to third quartile</a:t>
            </a:r>
          </a:p>
          <a:p>
            <a:pPr lvl="1"/>
            <a:r>
              <a:rPr lang="en-GB" sz="2400" dirty="0"/>
              <a:t>l</a:t>
            </a:r>
            <a:r>
              <a:rPr lang="en-GB" sz="2400" dirty="0" smtClean="0"/>
              <a:t>ine in the box to show median</a:t>
            </a:r>
            <a:endParaRPr lang="en-GB" sz="2400" dirty="0"/>
          </a:p>
          <a:p>
            <a:pPr lvl="1"/>
            <a:r>
              <a:rPr lang="en-GB" sz="2400" dirty="0"/>
              <a:t>whiskers from box to minimum and maximum </a:t>
            </a:r>
            <a:r>
              <a:rPr lang="en-GB" sz="2400" dirty="0" smtClean="0"/>
              <a:t>values</a:t>
            </a:r>
          </a:p>
          <a:p>
            <a:pPr lvl="1"/>
            <a:r>
              <a:rPr lang="en-GB" sz="2400" dirty="0" smtClean="0"/>
              <a:t>extreme values marked as potential outliers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2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44475"/>
            <a:ext cx="8621712" cy="112712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Box-plot: </a:t>
            </a:r>
            <a:r>
              <a:rPr lang="en-GB" dirty="0"/>
              <a:t/>
            </a:r>
            <a:br>
              <a:rPr lang="en-GB" dirty="0"/>
            </a:br>
            <a:r>
              <a:rPr lang="en-GB" sz="2400" dirty="0"/>
              <a:t>(data values: 16,31,34,24,42,19,36,26,50,35)</a:t>
            </a:r>
            <a:endParaRPr lang="en-US" dirty="0"/>
          </a:p>
        </p:txBody>
      </p:sp>
      <p:graphicFrame>
        <p:nvGraphicFramePr>
          <p:cNvPr id="263171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192213" y="1371600"/>
          <a:ext cx="6891337" cy="486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2" name="Chart" r:id="rId4" imgW="7096125" imgH="5010150" progId="Excel.Sheet.8">
                  <p:embed/>
                </p:oleObj>
              </mc:Choice>
              <mc:Fallback>
                <p:oleObj name="Chart" r:id="rId4" imgW="7096125" imgH="501015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213" y="1371600"/>
                        <a:ext cx="6891337" cy="486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199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In R:  </a:t>
            </a:r>
            <a:r>
              <a:rPr lang="en-GB" sz="3100" dirty="0" smtClean="0"/>
              <a:t>d1&lt;-c(16,31,34,24,42,19,36,26,50,35)</a:t>
            </a:r>
            <a:br>
              <a:rPr lang="en-GB" sz="3100" dirty="0" smtClean="0"/>
            </a:br>
            <a:r>
              <a:rPr lang="en-GB" sz="3100" dirty="0" smtClean="0"/>
              <a:t>boxplot(d1)</a:t>
            </a:r>
            <a:endParaRPr lang="en-GB" sz="3100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070" y="1600200"/>
            <a:ext cx="546585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8640"/>
            <a:ext cx="1016224" cy="1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27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52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Cumulative distribution function</a:t>
            </a:r>
            <a:r>
              <a:rPr lang="en-GB" sz="3100" dirty="0" smtClean="0"/>
              <a:t/>
            </a:r>
            <a:br>
              <a:rPr lang="en-GB" sz="3100" dirty="0" smtClean="0"/>
            </a:br>
            <a:r>
              <a:rPr lang="en-GB" sz="3100" dirty="0" smtClean="0"/>
              <a:t>plot(</a:t>
            </a:r>
            <a:r>
              <a:rPr lang="en-GB" sz="3100" dirty="0" err="1" smtClean="0"/>
              <a:t>ecdf</a:t>
            </a:r>
            <a:r>
              <a:rPr lang="en-GB" sz="3100" dirty="0" smtClean="0"/>
              <a:t>(d1))</a:t>
            </a:r>
            <a:endParaRPr lang="en-GB" sz="3100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070" y="1600200"/>
            <a:ext cx="546585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836712"/>
            <a:ext cx="1016224" cy="1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11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338" y="22933"/>
            <a:ext cx="8895324" cy="667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Compare two groups</a:t>
            </a:r>
            <a:br>
              <a:rPr lang="en-GB" dirty="0" smtClean="0"/>
            </a:br>
            <a:r>
              <a:rPr lang="en-GB" dirty="0" smtClean="0"/>
              <a:t>In R: boxplot(d2~group)</a:t>
            </a:r>
            <a:endParaRPr lang="en-GB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070" y="1600200"/>
            <a:ext cx="546585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64704"/>
            <a:ext cx="1016224" cy="1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14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Numerical summaries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 smtClean="0"/>
              <a:t>In R: d1</a:t>
            </a:r>
            <a:r>
              <a:rPr lang="en-GB" dirty="0"/>
              <a:t>&lt;-c(16,31,34,24,42,19,36,26,50,35)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Then: mean(d1</a:t>
            </a:r>
            <a:r>
              <a:rPr lang="en-GB" dirty="0"/>
              <a:t>) </a:t>
            </a:r>
            <a:endParaRPr lang="en-GB" dirty="0" smtClean="0"/>
          </a:p>
          <a:p>
            <a:pPr lvl="1"/>
            <a:r>
              <a:rPr lang="en-GB" dirty="0" err="1" smtClean="0"/>
              <a:t>sd</a:t>
            </a:r>
            <a:r>
              <a:rPr lang="en-GB" dirty="0" smtClean="0"/>
              <a:t>(d1)				</a:t>
            </a:r>
            <a:r>
              <a:rPr lang="en-GB" i="1" dirty="0" smtClean="0"/>
              <a:t>standard deviation (spread) </a:t>
            </a:r>
          </a:p>
          <a:p>
            <a:pPr lvl="1"/>
            <a:r>
              <a:rPr lang="en-GB" dirty="0" smtClean="0"/>
              <a:t>range(d1)				</a:t>
            </a:r>
            <a:r>
              <a:rPr lang="en-GB" i="1" dirty="0" smtClean="0"/>
              <a:t>minimum and maximum</a:t>
            </a:r>
          </a:p>
          <a:p>
            <a:pPr lvl="1"/>
            <a:r>
              <a:rPr lang="en-GB" dirty="0" smtClean="0"/>
              <a:t>min(d1</a:t>
            </a:r>
            <a:r>
              <a:rPr lang="en-GB" dirty="0"/>
              <a:t>) </a:t>
            </a:r>
            <a:r>
              <a:rPr lang="en-GB" dirty="0" smtClean="0"/>
              <a:t>&amp; max(d1)			</a:t>
            </a:r>
            <a:r>
              <a:rPr lang="en-GB" i="1" dirty="0" smtClean="0"/>
              <a:t>or separately</a:t>
            </a:r>
          </a:p>
          <a:p>
            <a:pPr lvl="1"/>
            <a:r>
              <a:rPr lang="en-GB" dirty="0" smtClean="0"/>
              <a:t>median(d1)		</a:t>
            </a:r>
            <a:r>
              <a:rPr lang="en-GB" i="1" dirty="0" smtClean="0"/>
              <a:t>middle value</a:t>
            </a:r>
            <a:r>
              <a:rPr lang="en-GB" dirty="0" smtClean="0"/>
              <a:t> </a:t>
            </a:r>
          </a:p>
          <a:p>
            <a:pPr lvl="2"/>
            <a:r>
              <a:rPr lang="en-GB" dirty="0" err="1" smtClean="0"/>
              <a:t>quantile</a:t>
            </a:r>
            <a:r>
              <a:rPr lang="en-GB" dirty="0" smtClean="0"/>
              <a:t>(d1,0.5)		</a:t>
            </a:r>
            <a:r>
              <a:rPr lang="en-GB" i="1" dirty="0" smtClean="0"/>
              <a:t>!note spelling!</a:t>
            </a:r>
            <a:r>
              <a:rPr lang="en-GB" dirty="0" smtClean="0"/>
              <a:t>	</a:t>
            </a:r>
          </a:p>
          <a:p>
            <a:pPr lvl="1"/>
            <a:r>
              <a:rPr lang="en-GB" dirty="0" err="1" smtClean="0"/>
              <a:t>quantile</a:t>
            </a:r>
            <a:r>
              <a:rPr lang="en-GB" dirty="0" smtClean="0"/>
              <a:t>(d1,0.25) 		</a:t>
            </a:r>
            <a:r>
              <a:rPr lang="en-GB" i="1" dirty="0" smtClean="0"/>
              <a:t>first quartile (middle of lower half)</a:t>
            </a:r>
          </a:p>
          <a:p>
            <a:pPr lvl="1"/>
            <a:r>
              <a:rPr lang="en-GB" dirty="0" err="1" smtClean="0"/>
              <a:t>quantile</a:t>
            </a:r>
            <a:r>
              <a:rPr lang="en-GB" dirty="0" smtClean="0"/>
              <a:t> (d1,0.75) 		</a:t>
            </a:r>
            <a:r>
              <a:rPr lang="en-GB" i="1" dirty="0" smtClean="0"/>
              <a:t>third quartile</a:t>
            </a:r>
          </a:p>
          <a:p>
            <a:pPr lvl="2"/>
            <a:r>
              <a:rPr lang="en-GB" dirty="0" err="1" smtClean="0"/>
              <a:t>quantile</a:t>
            </a:r>
            <a:r>
              <a:rPr lang="en-GB" dirty="0" smtClean="0"/>
              <a:t>(d1,c(0.25, 0.5, 0.75))	 </a:t>
            </a:r>
          </a:p>
          <a:p>
            <a:pPr lvl="1"/>
            <a:r>
              <a:rPr lang="en-GB" dirty="0" smtClean="0"/>
              <a:t>summary(d1</a:t>
            </a:r>
            <a:r>
              <a:rPr lang="en-GB" dirty="0"/>
              <a:t>) </a:t>
            </a:r>
            <a:endParaRPr lang="en-GB" dirty="0" smtClean="0"/>
          </a:p>
          <a:p>
            <a:pPr lvl="2"/>
            <a:r>
              <a:rPr lang="en-GB" dirty="0" smtClean="0"/>
              <a:t>Gives Min/1st Quartile/Median/Mean/3rd Quartile/Max</a:t>
            </a:r>
          </a:p>
          <a:p>
            <a:pPr lvl="2"/>
            <a:r>
              <a:rPr lang="en-GB" dirty="0" smtClean="0"/>
              <a:t>16.00 </a:t>
            </a:r>
            <a:r>
              <a:rPr lang="en-GB" dirty="0"/>
              <a:t>24.50 32.50 31.30 35.75 </a:t>
            </a:r>
            <a:r>
              <a:rPr lang="en-GB" dirty="0" smtClean="0"/>
              <a:t>50.00 		(for d1,as above)</a:t>
            </a:r>
          </a:p>
          <a:p>
            <a:endParaRPr lang="en-GB" dirty="0"/>
          </a:p>
        </p:txBody>
      </p:sp>
      <p:pic>
        <p:nvPicPr>
          <p:cNvPr id="4" name="Picture 2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1016224" cy="1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53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609600"/>
            <a:ext cx="8064500" cy="762000"/>
          </a:xfrm>
        </p:spPr>
        <p:txBody>
          <a:bodyPr>
            <a:normAutofit/>
          </a:bodyPr>
          <a:lstStyle/>
          <a:p>
            <a:r>
              <a:rPr lang="en-GB" sz="4000" b="1" i="1" dirty="0" smtClean="0"/>
              <a:t>Descriptive &amp; Inferential Methods</a:t>
            </a:r>
            <a:endParaRPr lang="en-US" sz="4000" b="1" i="1" dirty="0"/>
          </a:p>
        </p:txBody>
      </p:sp>
      <p:sp>
        <p:nvSpPr>
          <p:cNvPr id="247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b="1" i="1" dirty="0" smtClean="0"/>
              <a:t>Description</a:t>
            </a:r>
            <a:r>
              <a:rPr lang="en-GB" dirty="0" smtClean="0"/>
              <a:t>: summarise &amp; illustrate data</a:t>
            </a:r>
          </a:p>
          <a:p>
            <a:r>
              <a:rPr lang="en-GB" b="1" i="1" dirty="0" smtClean="0"/>
              <a:t>Inference</a:t>
            </a:r>
            <a:r>
              <a:rPr lang="en-GB" dirty="0" smtClean="0"/>
              <a:t>: to </a:t>
            </a:r>
            <a:r>
              <a:rPr lang="en-GB" dirty="0"/>
              <a:t>explain what we see or what can be shown in data</a:t>
            </a:r>
          </a:p>
          <a:p>
            <a:pPr lvl="1"/>
            <a:r>
              <a:rPr lang="en-GB" dirty="0" smtClean="0"/>
              <a:t>Analysis takes </a:t>
            </a:r>
            <a:r>
              <a:rPr lang="en-GB" dirty="0"/>
              <a:t>account of sampling variation</a:t>
            </a:r>
          </a:p>
          <a:p>
            <a:pPr lvl="1"/>
            <a:r>
              <a:rPr lang="en-GB" dirty="0"/>
              <a:t>Analyse the sample that you have, while taking into account the samples you </a:t>
            </a:r>
            <a:r>
              <a:rPr lang="en-GB" i="1" dirty="0"/>
              <a:t>might</a:t>
            </a:r>
            <a:r>
              <a:rPr lang="en-GB" dirty="0"/>
              <a:t> have collected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2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043608" y="2996952"/>
            <a:ext cx="7272808" cy="2160240"/>
          </a:xfrm>
        </p:spPr>
        <p:txBody>
          <a:bodyPr>
            <a:normAutofit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Populations, Normality, effect size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Null &amp; alternative hypotheses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  <a:latin typeface="Symbol" pitchFamily="18" charset="2"/>
              </a:rPr>
              <a:t>a</a:t>
            </a:r>
            <a:r>
              <a:rPr lang="en-GB" dirty="0" smtClean="0">
                <a:solidFill>
                  <a:schemeClr val="tx1"/>
                </a:solidFill>
              </a:rPr>
              <a:t> (significance level) &amp; </a:t>
            </a:r>
            <a:r>
              <a:rPr lang="en-GB" dirty="0" smtClean="0">
                <a:solidFill>
                  <a:schemeClr val="tx1"/>
                </a:solidFill>
                <a:latin typeface="Symbol" pitchFamily="18" charset="2"/>
              </a:rPr>
              <a:t>b</a:t>
            </a:r>
            <a:r>
              <a:rPr lang="en-GB" dirty="0" smtClean="0">
                <a:solidFill>
                  <a:schemeClr val="tx1"/>
                </a:solidFill>
              </a:rPr>
              <a:t> (power)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Type I &amp; type II errors</a:t>
            </a:r>
          </a:p>
          <a:p>
            <a:pPr>
              <a:buFont typeface="Arial" pitchFamily="34" charset="0"/>
              <a:buChar char="•"/>
            </a:pPr>
            <a:endParaRPr lang="en-GB" dirty="0" smtClean="0"/>
          </a:p>
          <a:p>
            <a:pPr>
              <a:buFont typeface="Arial" pitchFamily="34" charset="0"/>
              <a:buChar char="•"/>
            </a:pPr>
            <a:endParaRPr lang="en-GB" dirty="0" smtClean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11560" y="476672"/>
            <a:ext cx="7772400" cy="2952328"/>
          </a:xfrm>
        </p:spPr>
        <p:txBody>
          <a:bodyPr/>
          <a:lstStyle/>
          <a:p>
            <a:r>
              <a:rPr lang="en-GB" dirty="0" smtClean="0"/>
              <a:t>Some Statistical Jargon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584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609600"/>
            <a:ext cx="7704211" cy="762000"/>
          </a:xfrm>
        </p:spPr>
        <p:txBody>
          <a:bodyPr>
            <a:normAutofit/>
          </a:bodyPr>
          <a:lstStyle/>
          <a:p>
            <a:r>
              <a:rPr lang="en-GB" dirty="0" smtClean="0"/>
              <a:t>Focus on location and variation</a:t>
            </a:r>
            <a:endParaRPr lang="en-US" dirty="0"/>
          </a:p>
        </p:txBody>
      </p:sp>
      <p:sp>
        <p:nvSpPr>
          <p:cNvPr id="148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Side by side box-plots of BMI </a:t>
            </a:r>
          </a:p>
          <a:p>
            <a:pPr lvl="1"/>
            <a:r>
              <a:rPr lang="en-GB" dirty="0" smtClean="0"/>
              <a:t>immediate comparison of two groups (A &amp; B)</a:t>
            </a:r>
            <a:endParaRPr lang="en-GB" dirty="0"/>
          </a:p>
          <a:p>
            <a:pPr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lvl="2">
              <a:buFontTx/>
              <a:buNone/>
            </a:pPr>
            <a:endParaRPr lang="en-US" dirty="0"/>
          </a:p>
        </p:txBody>
      </p:sp>
      <p:pic>
        <p:nvPicPr>
          <p:cNvPr id="8" name="Picture 1" descr="g_name~ 12.t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708920"/>
            <a:ext cx="6480720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247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40"/>
            <a:ext cx="8978899" cy="640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171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609600"/>
            <a:ext cx="7776219" cy="762000"/>
          </a:xfrm>
        </p:spPr>
        <p:txBody>
          <a:bodyPr/>
          <a:lstStyle/>
          <a:p>
            <a:r>
              <a:rPr lang="en-GB" dirty="0" smtClean="0"/>
              <a:t>Different patterns of variation</a:t>
            </a:r>
            <a:endParaRPr lang="en-US" dirty="0"/>
          </a:p>
        </p:txBody>
      </p:sp>
      <p:sp>
        <p:nvSpPr>
          <p:cNvPr id="149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Box-plots of BMI </a:t>
            </a:r>
            <a:r>
              <a:rPr lang="en-GB" dirty="0"/>
              <a:t>for two more </a:t>
            </a:r>
            <a:r>
              <a:rPr lang="en-GB" dirty="0" smtClean="0"/>
              <a:t>groups C &amp; D</a:t>
            </a:r>
            <a:endParaRPr lang="en-GB" dirty="0"/>
          </a:p>
          <a:p>
            <a:pPr>
              <a:buFont typeface="Wingdings" pitchFamily="2" charset="2"/>
              <a:buNone/>
            </a:pPr>
            <a:endParaRPr lang="en-GB" dirty="0"/>
          </a:p>
        </p:txBody>
      </p:sp>
      <p:pic>
        <p:nvPicPr>
          <p:cNvPr id="1495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5913" y="2636838"/>
            <a:ext cx="5972175" cy="396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0874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609600"/>
            <a:ext cx="8621712" cy="762000"/>
          </a:xfrm>
        </p:spPr>
        <p:txBody>
          <a:bodyPr/>
          <a:lstStyle/>
          <a:p>
            <a:r>
              <a:rPr lang="en-GB" dirty="0"/>
              <a:t>Variation &amp; Its </a:t>
            </a:r>
            <a:r>
              <a:rPr lang="en-GB" dirty="0" smtClean="0"/>
              <a:t>Many Forms</a:t>
            </a:r>
            <a:endParaRPr lang="en-US" dirty="0"/>
          </a:p>
        </p:txBody>
      </p:sp>
      <p:sp>
        <p:nvSpPr>
          <p:cNvPr id="150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more </a:t>
            </a:r>
            <a:r>
              <a:rPr lang="en-GB" dirty="0"/>
              <a:t>BMI </a:t>
            </a:r>
            <a:r>
              <a:rPr lang="en-GB" dirty="0" smtClean="0"/>
              <a:t>box-plots … (groups E &amp; F)</a:t>
            </a:r>
            <a:endParaRPr lang="en-GB" dirty="0"/>
          </a:p>
          <a:p>
            <a:pPr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0" y="2492375"/>
            <a:ext cx="5972175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2972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 discussion [2]</a:t>
            </a:r>
            <a:endParaRPr lang="en-US" dirty="0"/>
          </a:p>
        </p:txBody>
      </p:sp>
      <p:sp>
        <p:nvSpPr>
          <p:cNvPr id="2560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dirty="0" smtClean="0"/>
              <a:t>Consider box-plots A &amp; B</a:t>
            </a:r>
          </a:p>
          <a:p>
            <a:pPr lvl="2"/>
            <a:r>
              <a:rPr lang="en-GB" dirty="0" smtClean="0"/>
              <a:t>what (if any) tentative conclusions may be reached on similarities (or differences) between the two groups?</a:t>
            </a:r>
            <a:endParaRPr lang="en-US" dirty="0" smtClean="0"/>
          </a:p>
          <a:p>
            <a:pPr lvl="1"/>
            <a:r>
              <a:rPr lang="en-GB" dirty="0" smtClean="0"/>
              <a:t>What about C &amp; D? E &amp; F?</a:t>
            </a:r>
          </a:p>
          <a:p>
            <a:pPr lvl="1"/>
            <a:r>
              <a:rPr lang="en-GB" dirty="0" smtClean="0"/>
              <a:t>Under what circumstances (or, in what trials) might we obtain a sample similar to C? E? </a:t>
            </a:r>
          </a:p>
        </p:txBody>
      </p:sp>
    </p:spTree>
    <p:extLst>
      <p:ext uri="{BB962C8B-B14F-4D97-AF65-F5344CB8AC3E}">
        <p14:creationId xmlns:p14="http://schemas.microsoft.com/office/powerpoint/2010/main" val="272093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Univariate</a:t>
            </a:r>
            <a:r>
              <a:rPr lang="en-GB" dirty="0" smtClean="0"/>
              <a:t> </a:t>
            </a:r>
            <a:r>
              <a:rPr lang="en-GB" dirty="0"/>
              <a:t>tests</a:t>
            </a:r>
            <a:endParaRPr lang="en-US" dirty="0"/>
          </a:p>
        </p:txBody>
      </p:sp>
      <p:sp>
        <p:nvSpPr>
          <p:cNvPr id="2590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Assess whether observed differences can be regarded as </a:t>
            </a:r>
            <a:r>
              <a:rPr lang="en-GB" i="1" dirty="0"/>
              <a:t>statistically significant </a:t>
            </a:r>
            <a:r>
              <a:rPr lang="en-GB" dirty="0"/>
              <a:t>taking within group variation into account</a:t>
            </a:r>
            <a:r>
              <a:rPr lang="en-GB" dirty="0" smtClean="0"/>
              <a:t>.</a:t>
            </a:r>
          </a:p>
          <a:p>
            <a:pPr lvl="1"/>
            <a:r>
              <a:rPr lang="en-GB" i="1" dirty="0" smtClean="0"/>
              <a:t>Use t-tests to compare means of measurement variables; </a:t>
            </a:r>
          </a:p>
          <a:p>
            <a:pPr lvl="1"/>
            <a:r>
              <a:rPr lang="en-GB" i="1" dirty="0" smtClean="0"/>
              <a:t>Use chi-squared to compare proportions of binary outcomes.</a:t>
            </a:r>
          </a:p>
          <a:p>
            <a:pPr lvl="1"/>
            <a:r>
              <a:rPr lang="en-GB" i="1" dirty="0" smtClean="0"/>
              <a:t>Assumptions (such as Normality) now appear</a:t>
            </a:r>
          </a:p>
          <a:p>
            <a:pPr lvl="1"/>
            <a:r>
              <a:rPr lang="en-GB" i="1" dirty="0" smtClean="0"/>
              <a:t>Alternative methods make different assumptions</a:t>
            </a:r>
            <a:endParaRPr lang="en-GB" i="1" dirty="0"/>
          </a:p>
          <a:p>
            <a:r>
              <a:rPr lang="en-GB" dirty="0"/>
              <a:t>Only context (Group </a:t>
            </a:r>
            <a:r>
              <a:rPr lang="en-GB" dirty="0" smtClean="0"/>
              <a:t>membership) to explain </a:t>
            </a:r>
            <a:r>
              <a:rPr lang="en-GB" dirty="0"/>
              <a:t>why such differences may have </a:t>
            </a:r>
            <a:r>
              <a:rPr lang="en-GB" dirty="0" smtClean="0"/>
              <a:t>arisen</a:t>
            </a:r>
          </a:p>
          <a:p>
            <a:pPr lvl="1"/>
            <a:r>
              <a:rPr lang="en-GB" dirty="0" smtClean="0"/>
              <a:t>For instance, A=control, B=intervention.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50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Confidence intervals &amp; p-values</a:t>
            </a:r>
            <a:endParaRPr lang="en-US" dirty="0"/>
          </a:p>
        </p:txBody>
      </p:sp>
      <p:sp>
        <p:nvSpPr>
          <p:cNvPr id="2590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Confidence interval (usually 95%) </a:t>
            </a:r>
          </a:p>
          <a:p>
            <a:pPr lvl="1"/>
            <a:r>
              <a:rPr lang="en-GB" dirty="0" smtClean="0"/>
              <a:t>A guide to plausible values of the true (unknown) population difference </a:t>
            </a:r>
            <a:r>
              <a:rPr lang="en-GB" dirty="0" err="1" smtClean="0"/>
              <a:t>centered</a:t>
            </a:r>
            <a:r>
              <a:rPr lang="en-GB" dirty="0" smtClean="0"/>
              <a:t> on the observed (sample) difference</a:t>
            </a:r>
          </a:p>
          <a:p>
            <a:pPr lvl="1"/>
            <a:r>
              <a:rPr lang="en-GB" dirty="0" smtClean="0"/>
              <a:t>Focus on whether this interval includes 0 or not</a:t>
            </a:r>
          </a:p>
          <a:p>
            <a:r>
              <a:rPr lang="en-GB" dirty="0" smtClean="0"/>
              <a:t>p-value</a:t>
            </a:r>
          </a:p>
          <a:p>
            <a:pPr lvl="1"/>
            <a:r>
              <a:rPr lang="en-GB" dirty="0" smtClean="0"/>
              <a:t>Assuming the true difference is 0, the probability of observing a difference greater than that actually observed</a:t>
            </a:r>
          </a:p>
          <a:p>
            <a:pPr lvl="1"/>
            <a:r>
              <a:rPr lang="en-GB" dirty="0" smtClean="0"/>
              <a:t>Focus on whether this is less than 0.05 or not</a:t>
            </a:r>
          </a:p>
          <a:p>
            <a:r>
              <a:rPr lang="en-GB" dirty="0" smtClean="0"/>
              <a:t>Relation</a:t>
            </a:r>
          </a:p>
          <a:p>
            <a:pPr lvl="1"/>
            <a:r>
              <a:rPr lang="en-GB" dirty="0" smtClean="0"/>
              <a:t>The 95% CI includes 0 is equivalent to p &gt; 0.05</a:t>
            </a:r>
          </a:p>
          <a:p>
            <a:pPr lvl="1"/>
            <a:r>
              <a:rPr lang="en-GB" dirty="0" smtClean="0"/>
              <a:t>The 95% CI excludes 0 is equivalent to p &lt; 0.05</a:t>
            </a:r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38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609600"/>
            <a:ext cx="7920235" cy="762000"/>
          </a:xfrm>
        </p:spPr>
        <p:txBody>
          <a:bodyPr>
            <a:normAutofit/>
          </a:bodyPr>
          <a:lstStyle/>
          <a:p>
            <a:r>
              <a:rPr lang="en-GB" dirty="0" smtClean="0"/>
              <a:t>Two sample t-test</a:t>
            </a:r>
            <a:endParaRPr lang="en-US" dirty="0"/>
          </a:p>
        </p:txBody>
      </p:sp>
      <p:sp>
        <p:nvSpPr>
          <p:cNvPr id="148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sz="2400" dirty="0" smtClean="0"/>
              <a:t>boxplot(</a:t>
            </a:r>
            <a:r>
              <a:rPr lang="en-GB" sz="2400" dirty="0" err="1" smtClean="0"/>
              <a:t>change~group</a:t>
            </a:r>
            <a:r>
              <a:rPr lang="en-GB" sz="2400" dirty="0" smtClean="0"/>
              <a:t>)  to produce side by side box-plots </a:t>
            </a:r>
          </a:p>
          <a:p>
            <a:r>
              <a:rPr lang="en-GB" sz="2400" dirty="0" smtClean="0"/>
              <a:t>gives immediate comparison of two groups</a:t>
            </a:r>
            <a:endParaRPr lang="en-GB" sz="2400" dirty="0"/>
          </a:p>
          <a:p>
            <a:pPr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lvl="2">
              <a:buFontTx/>
              <a:buNone/>
            </a:pP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492896"/>
            <a:ext cx="7199313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953" y="1268760"/>
            <a:ext cx="1016224" cy="1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18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 R: </a:t>
            </a:r>
            <a:r>
              <a:rPr lang="en-GB" dirty="0" err="1"/>
              <a:t>t.test</a:t>
            </a:r>
            <a:r>
              <a:rPr lang="en-GB" dirty="0"/>
              <a:t>(</a:t>
            </a:r>
            <a:r>
              <a:rPr lang="en-GB" dirty="0" err="1"/>
              <a:t>change~group</a:t>
            </a:r>
            <a:r>
              <a:rPr lang="en-GB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Welch </a:t>
            </a:r>
            <a:r>
              <a:rPr lang="en-GB" dirty="0"/>
              <a:t>Two Sample t-test data: </a:t>
            </a:r>
            <a:endParaRPr lang="en-GB" dirty="0" smtClean="0"/>
          </a:p>
          <a:p>
            <a:pPr lvl="1"/>
            <a:r>
              <a:rPr lang="en-GB" dirty="0" smtClean="0"/>
              <a:t>change </a:t>
            </a:r>
            <a:r>
              <a:rPr lang="en-GB" dirty="0"/>
              <a:t>by group </a:t>
            </a:r>
            <a:endParaRPr lang="en-GB" dirty="0" smtClean="0"/>
          </a:p>
          <a:p>
            <a:pPr lvl="2"/>
            <a:r>
              <a:rPr lang="en-GB" dirty="0" smtClean="0"/>
              <a:t>t </a:t>
            </a:r>
            <a:r>
              <a:rPr lang="en-GB" dirty="0"/>
              <a:t>= -3.7411, </a:t>
            </a:r>
            <a:r>
              <a:rPr lang="en-GB" dirty="0" err="1"/>
              <a:t>df</a:t>
            </a:r>
            <a:r>
              <a:rPr lang="en-GB" dirty="0"/>
              <a:t> = 123.15, p-value = 0.0002796 </a:t>
            </a:r>
            <a:endParaRPr lang="en-GB" dirty="0" smtClean="0"/>
          </a:p>
          <a:p>
            <a:pPr lvl="1"/>
            <a:r>
              <a:rPr lang="en-GB" dirty="0" smtClean="0"/>
              <a:t>alternative </a:t>
            </a:r>
            <a:r>
              <a:rPr lang="en-GB" dirty="0"/>
              <a:t>hypothesis: </a:t>
            </a:r>
            <a:endParaRPr lang="en-GB" dirty="0" smtClean="0"/>
          </a:p>
          <a:p>
            <a:pPr lvl="2"/>
            <a:r>
              <a:rPr lang="en-GB" dirty="0" smtClean="0"/>
              <a:t>true </a:t>
            </a:r>
            <a:r>
              <a:rPr lang="en-GB" dirty="0"/>
              <a:t>difference in means is not equal to 0 </a:t>
            </a:r>
            <a:endParaRPr lang="en-GB" dirty="0" smtClean="0"/>
          </a:p>
          <a:p>
            <a:pPr lvl="1"/>
            <a:r>
              <a:rPr lang="en-GB" dirty="0" smtClean="0"/>
              <a:t>95 </a:t>
            </a:r>
            <a:r>
              <a:rPr lang="en-GB" dirty="0" err="1"/>
              <a:t>percent</a:t>
            </a:r>
            <a:r>
              <a:rPr lang="en-GB" dirty="0"/>
              <a:t> confidence interval: </a:t>
            </a:r>
            <a:endParaRPr lang="en-GB" dirty="0" smtClean="0"/>
          </a:p>
          <a:p>
            <a:pPr lvl="2"/>
            <a:r>
              <a:rPr lang="en-GB" dirty="0" smtClean="0"/>
              <a:t>-</a:t>
            </a:r>
            <a:r>
              <a:rPr lang="en-GB" dirty="0"/>
              <a:t>19.579558 -6.029615 </a:t>
            </a:r>
            <a:endParaRPr lang="en-GB" dirty="0" smtClean="0"/>
          </a:p>
          <a:p>
            <a:pPr lvl="1"/>
            <a:r>
              <a:rPr lang="en-GB" dirty="0" smtClean="0"/>
              <a:t>sample </a:t>
            </a:r>
            <a:r>
              <a:rPr lang="en-GB" dirty="0"/>
              <a:t>estimates: </a:t>
            </a:r>
            <a:endParaRPr lang="en-GB" dirty="0" smtClean="0"/>
          </a:p>
          <a:p>
            <a:pPr lvl="2"/>
            <a:r>
              <a:rPr lang="en-GB" dirty="0" smtClean="0"/>
              <a:t>mean </a:t>
            </a:r>
            <a:r>
              <a:rPr lang="en-GB" dirty="0"/>
              <a:t>in group 0 mean in group 1 </a:t>
            </a:r>
            <a:endParaRPr lang="en-GB" dirty="0" smtClean="0"/>
          </a:p>
          <a:p>
            <a:pPr lvl="2"/>
            <a:r>
              <a:rPr lang="en-GB" dirty="0" smtClean="0"/>
              <a:t>71.30981 </a:t>
            </a:r>
            <a:r>
              <a:rPr lang="en-GB" dirty="0"/>
              <a:t>84.11440 </a:t>
            </a:r>
          </a:p>
        </p:txBody>
      </p:sp>
      <p:pic>
        <p:nvPicPr>
          <p:cNvPr id="4" name="Picture 2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4664"/>
            <a:ext cx="1016224" cy="1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79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23528" y="2132856"/>
            <a:ext cx="8640960" cy="3600400"/>
          </a:xfrm>
        </p:spPr>
        <p:txBody>
          <a:bodyPr>
            <a:normAutofit/>
          </a:bodyPr>
          <a:lstStyle/>
          <a:p>
            <a:pPr algn="l"/>
            <a:r>
              <a:rPr lang="en-GB" dirty="0" smtClean="0"/>
              <a:t> 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11560" y="476672"/>
            <a:ext cx="7772400" cy="1800200"/>
          </a:xfrm>
        </p:spPr>
        <p:txBody>
          <a:bodyPr/>
          <a:lstStyle/>
          <a:p>
            <a:r>
              <a:rPr lang="en-GB" dirty="0" smtClean="0"/>
              <a:t>Corresponding SPSS Output</a:t>
            </a:r>
            <a:endParaRPr lang="en-GB" dirty="0"/>
          </a:p>
        </p:txBody>
      </p:sp>
      <p:pic>
        <p:nvPicPr>
          <p:cNvPr id="10" name="Picture 1" descr="g_name~ 59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2060848"/>
            <a:ext cx="513397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" descr="g_name~ 60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3284984"/>
            <a:ext cx="8712968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23528" y="2132856"/>
            <a:ext cx="8640960" cy="36004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•"/>
            </a:pPr>
            <a:r>
              <a:rPr lang="en-GB" sz="2800" dirty="0" smtClean="0"/>
              <a:t>Summary statistics</a:t>
            </a:r>
          </a:p>
          <a:p>
            <a:pPr algn="l">
              <a:buFont typeface="Arial" pitchFamily="34" charset="0"/>
              <a:buChar char="•"/>
            </a:pPr>
            <a:r>
              <a:rPr lang="en-GB" sz="2800" dirty="0" smtClean="0"/>
              <a:t>t-test </a:t>
            </a:r>
            <a:r>
              <a:rPr lang="en-GB" sz="2800" dirty="0"/>
              <a:t>statistic, </a:t>
            </a:r>
            <a:r>
              <a:rPr lang="en-GB" sz="2800" dirty="0" err="1"/>
              <a:t>df</a:t>
            </a:r>
            <a:r>
              <a:rPr lang="en-GB" sz="2800" dirty="0"/>
              <a:t> (degrees of freedom) and </a:t>
            </a:r>
            <a:r>
              <a:rPr lang="en-GB" sz="2800" dirty="0" smtClean="0"/>
              <a:t>corresponding </a:t>
            </a:r>
            <a:r>
              <a:rPr lang="en-GB" sz="2800" dirty="0"/>
              <a:t>p-value</a:t>
            </a:r>
          </a:p>
          <a:p>
            <a:pPr algn="l">
              <a:buFont typeface="Arial" pitchFamily="34" charset="0"/>
              <a:buChar char="•"/>
            </a:pPr>
            <a:r>
              <a:rPr lang="en-GB" sz="2800" dirty="0"/>
              <a:t>Confidence interval for difference in </a:t>
            </a:r>
            <a:r>
              <a:rPr lang="en-GB" sz="2800" dirty="0" smtClean="0"/>
              <a:t>means</a:t>
            </a:r>
          </a:p>
          <a:p>
            <a:pPr algn="l">
              <a:buFont typeface="Arial" pitchFamily="34" charset="0"/>
              <a:buChar char="•"/>
            </a:pPr>
            <a:endParaRPr lang="en-GB" sz="2800" dirty="0"/>
          </a:p>
          <a:p>
            <a:pPr algn="l">
              <a:buFont typeface="Arial" pitchFamily="34" charset="0"/>
              <a:buChar char="•"/>
            </a:pPr>
            <a:r>
              <a:rPr lang="en-GB" sz="2800" dirty="0"/>
              <a:t>The observed difference is </a:t>
            </a:r>
            <a:r>
              <a:rPr lang="en-GB" sz="2800" b="1" dirty="0"/>
              <a:t>statistically significant</a:t>
            </a:r>
            <a:r>
              <a:rPr lang="en-GB" sz="2800" dirty="0"/>
              <a:t>  </a:t>
            </a:r>
          </a:p>
          <a:p>
            <a:pPr algn="l">
              <a:buFont typeface="Arial" pitchFamily="34" charset="0"/>
              <a:buChar char="•"/>
            </a:pPr>
            <a:endParaRPr lang="en-GB" sz="2800" dirty="0"/>
          </a:p>
          <a:p>
            <a:pPr algn="l"/>
            <a:endParaRPr lang="en-GB" dirty="0" smtClean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11560" y="476672"/>
            <a:ext cx="7772400" cy="1728192"/>
          </a:xfrm>
        </p:spPr>
        <p:txBody>
          <a:bodyPr>
            <a:normAutofit/>
          </a:bodyPr>
          <a:lstStyle/>
          <a:p>
            <a:r>
              <a:rPr lang="en-GB" dirty="0" smtClean="0"/>
              <a:t>Results and Interpretation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23528" y="2132856"/>
            <a:ext cx="8640960" cy="3672408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GB" dirty="0" smtClean="0"/>
              <a:t>Statistical methods mean we can obtain essentially the same analysis in various ways:</a:t>
            </a:r>
          </a:p>
          <a:p>
            <a:pPr algn="l"/>
            <a:endParaRPr lang="en-GB" dirty="0" smtClean="0"/>
          </a:p>
          <a:p>
            <a:pPr lvl="1" algn="l">
              <a:buFont typeface="Arial" pitchFamily="34" charset="0"/>
              <a:buChar char="•"/>
            </a:pPr>
            <a:r>
              <a:rPr lang="en-GB" dirty="0" smtClean="0"/>
              <a:t>Two sample t-test</a:t>
            </a:r>
          </a:p>
          <a:p>
            <a:pPr lvl="1" algn="l">
              <a:buFont typeface="Arial" pitchFamily="34" charset="0"/>
              <a:buChar char="•"/>
            </a:pPr>
            <a:r>
              <a:rPr lang="en-GB" dirty="0" smtClean="0"/>
              <a:t>Linear Model</a:t>
            </a:r>
          </a:p>
          <a:p>
            <a:pPr lvl="1" algn="l">
              <a:buFont typeface="Arial" pitchFamily="34" charset="0"/>
              <a:buChar char="•"/>
            </a:pPr>
            <a:r>
              <a:rPr lang="en-GB" dirty="0" smtClean="0"/>
              <a:t>Regression</a:t>
            </a:r>
          </a:p>
          <a:p>
            <a:pPr lvl="1" algn="l">
              <a:buFont typeface="Arial" pitchFamily="34" charset="0"/>
              <a:buChar char="•"/>
            </a:pPr>
            <a:endParaRPr lang="en-GB" dirty="0" smtClean="0"/>
          </a:p>
          <a:p>
            <a:pPr algn="l"/>
            <a:r>
              <a:rPr lang="en-GB" dirty="0" smtClean="0"/>
              <a:t>Some approaches lead more naturally to useful generalisations.</a:t>
            </a:r>
          </a:p>
          <a:p>
            <a:pPr algn="l"/>
            <a:endParaRPr lang="en-GB" dirty="0" smtClean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51520" y="476672"/>
            <a:ext cx="8568952" cy="1728192"/>
          </a:xfrm>
        </p:spPr>
        <p:txBody>
          <a:bodyPr>
            <a:normAutofit/>
          </a:bodyPr>
          <a:lstStyle/>
          <a:p>
            <a:r>
              <a:rPr lang="en-GB" dirty="0" smtClean="0"/>
              <a:t>Equivalent forms of analysis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556792"/>
            <a:ext cx="8229600" cy="461540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2800" i="1" dirty="0" smtClean="0">
                <a:solidFill>
                  <a:schemeClr val="bg2">
                    <a:lumMod val="10000"/>
                  </a:schemeClr>
                </a:solidFill>
              </a:rPr>
              <a:t>Evolving features</a:t>
            </a:r>
          </a:p>
          <a:p>
            <a:r>
              <a:rPr lang="en-GB" sz="2800" b="1" dirty="0" smtClean="0">
                <a:solidFill>
                  <a:schemeClr val="bg2">
                    <a:lumMod val="10000"/>
                  </a:schemeClr>
                </a:solidFill>
              </a:rPr>
              <a:t>GDPR/REC, CAG &amp; HRA/MHRA </a:t>
            </a:r>
          </a:p>
          <a:p>
            <a:r>
              <a:rPr lang="en-GB" sz="2800" b="1" dirty="0" smtClean="0">
                <a:solidFill>
                  <a:schemeClr val="bg2">
                    <a:lumMod val="10000"/>
                  </a:schemeClr>
                </a:solidFill>
              </a:rPr>
              <a:t>NHS Digital/SAIL routine data/e-trials</a:t>
            </a:r>
          </a:p>
          <a:p>
            <a:r>
              <a:rPr lang="en-GB" sz="2800" b="1" dirty="0" smtClean="0">
                <a:solidFill>
                  <a:schemeClr val="bg2">
                    <a:lumMod val="10000"/>
                  </a:schemeClr>
                </a:solidFill>
              </a:rPr>
              <a:t>Long-term follow-up as default</a:t>
            </a:r>
          </a:p>
          <a:p>
            <a:r>
              <a:rPr lang="en-GB" sz="2800" b="1" dirty="0" smtClean="0">
                <a:solidFill>
                  <a:schemeClr val="bg2">
                    <a:lumMod val="10000"/>
                  </a:schemeClr>
                </a:solidFill>
              </a:rPr>
              <a:t>Enhanced PROMs input</a:t>
            </a:r>
          </a:p>
          <a:p>
            <a:pPr marL="0" indent="0">
              <a:buNone/>
            </a:pPr>
            <a:r>
              <a:rPr lang="en-GB" sz="2800" i="1" dirty="0" smtClean="0">
                <a:solidFill>
                  <a:schemeClr val="bg2">
                    <a:lumMod val="10000"/>
                  </a:schemeClr>
                </a:solidFill>
              </a:rPr>
              <a:t>Familiar landmarks</a:t>
            </a:r>
          </a:p>
          <a:p>
            <a:r>
              <a:rPr lang="en-GB" sz="2800" b="1" dirty="0" smtClean="0">
                <a:solidFill>
                  <a:schemeClr val="bg2">
                    <a:lumMod val="10000"/>
                  </a:schemeClr>
                </a:solidFill>
              </a:rPr>
              <a:t>IT developments (</a:t>
            </a:r>
            <a:r>
              <a:rPr lang="en-GB" sz="2800" b="1" dirty="0" err="1" smtClean="0">
                <a:solidFill>
                  <a:schemeClr val="bg2">
                    <a:lumMod val="10000"/>
                  </a:schemeClr>
                </a:solidFill>
              </a:rPr>
              <a:t>REDCap</a:t>
            </a:r>
            <a:r>
              <a:rPr lang="en-GB" sz="2800" b="1" dirty="0" smtClean="0">
                <a:solidFill>
                  <a:schemeClr val="bg2">
                    <a:lumMod val="10000"/>
                  </a:schemeClr>
                </a:solidFill>
              </a:rPr>
              <a:t> cloud)</a:t>
            </a:r>
          </a:p>
          <a:p>
            <a:r>
              <a:rPr lang="en-GB" sz="2800" b="1" dirty="0" smtClean="0">
                <a:solidFill>
                  <a:schemeClr val="bg2">
                    <a:lumMod val="10000"/>
                  </a:schemeClr>
                </a:solidFill>
              </a:rPr>
              <a:t>Funding (‘hard’ core/’soft’ external)</a:t>
            </a:r>
          </a:p>
          <a:p>
            <a:r>
              <a:rPr lang="en-GB" sz="2800" b="1" dirty="0" smtClean="0">
                <a:solidFill>
                  <a:schemeClr val="bg2">
                    <a:lumMod val="10000"/>
                  </a:schemeClr>
                </a:solidFill>
              </a:rPr>
              <a:t>Data validation/oversight requirements </a:t>
            </a:r>
          </a:p>
          <a:p>
            <a:r>
              <a:rPr lang="en-GB" sz="2800" b="1" dirty="0" smtClean="0">
                <a:solidFill>
                  <a:schemeClr val="bg2">
                    <a:lumMod val="10000"/>
                  </a:schemeClr>
                </a:solidFill>
              </a:rPr>
              <a:t>Consolidation/Collaboration</a:t>
            </a:r>
          </a:p>
          <a:p>
            <a:pPr lvl="1"/>
            <a:r>
              <a:rPr lang="en-GB" sz="2400" b="1" dirty="0" smtClean="0">
                <a:solidFill>
                  <a:schemeClr val="bg2">
                    <a:lumMod val="10000"/>
                  </a:schemeClr>
                </a:solidFill>
              </a:rPr>
              <a:t>within Wales/UK/Internationally</a:t>
            </a:r>
          </a:p>
          <a:p>
            <a:pPr marL="0" indent="0">
              <a:buNone/>
            </a:pPr>
            <a:r>
              <a:rPr lang="en-GB" sz="2800" i="1" dirty="0" smtClean="0">
                <a:solidFill>
                  <a:schemeClr val="bg2">
                    <a:lumMod val="10000"/>
                  </a:schemeClr>
                </a:solidFill>
              </a:rPr>
              <a:t>Success requires solid foundations</a:t>
            </a:r>
          </a:p>
          <a:p>
            <a:r>
              <a:rPr lang="en-GB" sz="2800" b="1" dirty="0" smtClean="0">
                <a:solidFill>
                  <a:schemeClr val="bg2">
                    <a:lumMod val="10000"/>
                  </a:schemeClr>
                </a:solidFill>
              </a:rPr>
              <a:t>Good ideas &amp; creative/novel methods</a:t>
            </a:r>
          </a:p>
          <a:p>
            <a:r>
              <a:rPr lang="en-GB" sz="2800" b="1" dirty="0" smtClean="0">
                <a:solidFill>
                  <a:schemeClr val="bg2">
                    <a:lumMod val="10000"/>
                  </a:schemeClr>
                </a:solidFill>
              </a:rPr>
              <a:t>Rigorous, well-defined studies</a:t>
            </a:r>
          </a:p>
          <a:p>
            <a:r>
              <a:rPr lang="en-GB" sz="2800" b="1" dirty="0" smtClean="0">
                <a:solidFill>
                  <a:schemeClr val="bg2">
                    <a:lumMod val="10000"/>
                  </a:schemeClr>
                </a:solidFill>
              </a:rPr>
              <a:t>High-quality robust outputs with Impact</a:t>
            </a:r>
          </a:p>
          <a:p>
            <a:endParaRPr lang="en-GB" sz="28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endParaRPr lang="en-GB" sz="2800" b="1" dirty="0">
              <a:solidFill>
                <a:schemeClr val="bg2">
                  <a:lumMod val="10000"/>
                </a:schemeClr>
              </a:solidFill>
            </a:endParaRPr>
          </a:p>
          <a:p>
            <a:endParaRPr lang="en-GB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lang="en-GB" sz="2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936104"/>
          </a:xfrm>
        </p:spPr>
        <p:txBody>
          <a:bodyPr>
            <a:normAutofit fontScale="90000"/>
          </a:bodyPr>
          <a:lstStyle/>
          <a:p>
            <a:r>
              <a:rPr lang="en-GB" b="1" dirty="0" smtClean="0"/>
              <a:t>A changing health informatics</a:t>
            </a:r>
            <a:r>
              <a:rPr lang="en-GB" b="1" dirty="0"/>
              <a:t> </a:t>
            </a:r>
            <a:r>
              <a:rPr lang="en-GB" b="1" dirty="0" smtClean="0"/>
              <a:t>landscape?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573DAA-6696-4BC4-803B-582773A420D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3" y="1439724"/>
            <a:ext cx="1872208" cy="984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Image result for hr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249" y="-8452320"/>
            <a:ext cx="2121952" cy="132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487" y="2564904"/>
            <a:ext cx="3024336" cy="1886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581128"/>
            <a:ext cx="2805022" cy="135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256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836712"/>
            <a:ext cx="7056139" cy="863501"/>
          </a:xfrm>
        </p:spPr>
        <p:txBody>
          <a:bodyPr/>
          <a:lstStyle/>
          <a:p>
            <a:r>
              <a:rPr lang="en-US" sz="3200" dirty="0" smtClean="0">
                <a:cs typeface="Times New Roman" pitchFamily="18" charset="0"/>
              </a:rPr>
              <a:t>Categorical Data</a:t>
            </a:r>
            <a:endParaRPr lang="en-GB" sz="3200" dirty="0"/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2813" y="1905000"/>
            <a:ext cx="7475537" cy="4191000"/>
          </a:xfrm>
        </p:spPr>
        <p:txBody>
          <a:bodyPr/>
          <a:lstStyle/>
          <a:p>
            <a:r>
              <a:rPr lang="en-GB" sz="2400" dirty="0"/>
              <a:t>Data comprises two observed categorical responses</a:t>
            </a:r>
          </a:p>
          <a:p>
            <a:r>
              <a:rPr lang="en-US" sz="2400" dirty="0">
                <a:cs typeface="Times New Roman" pitchFamily="18" charset="0"/>
              </a:rPr>
              <a:t>Example:</a:t>
            </a:r>
            <a:r>
              <a:rPr lang="en-GB" sz="2400" dirty="0"/>
              <a:t> gender, and survival (an event  during follow-up or not)</a:t>
            </a:r>
          </a:p>
          <a:p>
            <a:pPr lvl="1"/>
            <a:r>
              <a:rPr lang="en-GB" sz="2000" dirty="0"/>
              <a:t>Variable 1: gender: male or female</a:t>
            </a:r>
          </a:p>
          <a:p>
            <a:pPr lvl="1"/>
            <a:r>
              <a:rPr lang="en-GB" sz="2000" dirty="0"/>
              <a:t>Variable 2: survival: event during </a:t>
            </a:r>
            <a:r>
              <a:rPr lang="en-GB" sz="2000" dirty="0" smtClean="0"/>
              <a:t>follow-up period or </a:t>
            </a:r>
            <a:r>
              <a:rPr lang="en-GB" sz="2000" dirty="0"/>
              <a:t>not   </a:t>
            </a:r>
          </a:p>
          <a:p>
            <a:r>
              <a:rPr lang="en-GB" sz="2400" dirty="0">
                <a:cs typeface="Times New Roman" pitchFamily="18" charset="0"/>
              </a:rPr>
              <a:t>Data                    </a:t>
            </a:r>
            <a:r>
              <a:rPr lang="en-GB" sz="2400" dirty="0" smtClean="0">
                <a:cs typeface="Times New Roman" pitchFamily="18" charset="0"/>
              </a:rPr>
              <a:t>		female</a:t>
            </a:r>
            <a:r>
              <a:rPr lang="en-GB" sz="2400" dirty="0" smtClean="0"/>
              <a:t>       male</a:t>
            </a:r>
          </a:p>
          <a:p>
            <a:pPr>
              <a:buNone/>
            </a:pPr>
            <a:r>
              <a:rPr lang="en-GB" sz="2400" dirty="0" smtClean="0">
                <a:cs typeface="Times New Roman" pitchFamily="18" charset="0"/>
              </a:rPr>
              <a:t>		Event </a:t>
            </a:r>
            <a:r>
              <a:rPr lang="en-GB" sz="2400" dirty="0">
                <a:cs typeface="Times New Roman" pitchFamily="18" charset="0"/>
              </a:rPr>
              <a:t>in follow-up   	</a:t>
            </a:r>
            <a:r>
              <a:rPr lang="en-GB" sz="2400" dirty="0"/>
              <a:t>28           48</a:t>
            </a:r>
          </a:p>
          <a:p>
            <a:pPr>
              <a:buNone/>
            </a:pPr>
            <a:r>
              <a:rPr lang="en-GB" sz="2400" dirty="0" smtClean="0">
                <a:cs typeface="Times New Roman" pitchFamily="18" charset="0"/>
              </a:rPr>
              <a:t>		Event-free     </a:t>
            </a:r>
            <a:r>
              <a:rPr lang="en-GB" sz="2400" dirty="0">
                <a:cs typeface="Times New Roman" pitchFamily="18" charset="0"/>
              </a:rPr>
              <a:t>		72           </a:t>
            </a:r>
            <a:r>
              <a:rPr lang="en-GB" sz="2400" dirty="0" smtClean="0">
                <a:cs typeface="Times New Roman" pitchFamily="18" charset="0"/>
              </a:rPr>
              <a:t>102</a:t>
            </a:r>
          </a:p>
          <a:p>
            <a:pPr>
              <a:buNone/>
            </a:pPr>
            <a:endParaRPr lang="en-GB" sz="2400" dirty="0" smtClean="0">
              <a:cs typeface="Times New Roman" pitchFamily="18" charset="0"/>
            </a:endParaRPr>
          </a:p>
          <a:p>
            <a:pPr>
              <a:buNone/>
            </a:pPr>
            <a:r>
              <a:rPr lang="en-GB" sz="2400" dirty="0" smtClean="0">
                <a:cs typeface="Times New Roman" pitchFamily="18" charset="0"/>
              </a:rPr>
              <a:t>In R: table(event, gender)</a:t>
            </a:r>
            <a:endParaRPr lang="en-GB" sz="2400" dirty="0"/>
          </a:p>
        </p:txBody>
      </p:sp>
      <p:sp>
        <p:nvSpPr>
          <p:cNvPr id="268292" name="Rectangle 4"/>
          <p:cNvSpPr>
            <a:spLocks noChangeArrowheads="1"/>
          </p:cNvSpPr>
          <p:nvPr/>
        </p:nvSpPr>
        <p:spPr bwMode="auto">
          <a:xfrm>
            <a:off x="4500563" y="33480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268293" name="Rectangle 5"/>
          <p:cNvSpPr>
            <a:spLocks noChangeArrowheads="1"/>
          </p:cNvSpPr>
          <p:nvPr/>
        </p:nvSpPr>
        <p:spPr bwMode="auto">
          <a:xfrm>
            <a:off x="2286000" y="42926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6" name="Picture 2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352627"/>
            <a:ext cx="1016224" cy="1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62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1" y="332656"/>
            <a:ext cx="7776864" cy="1944216"/>
          </a:xfrm>
        </p:spPr>
        <p:txBody>
          <a:bodyPr>
            <a:normAutofit/>
          </a:bodyPr>
          <a:lstStyle/>
          <a:p>
            <a:r>
              <a:rPr lang="en-GB" dirty="0"/>
              <a:t>Chi-squared analysis of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Cross-tabulations</a:t>
            </a:r>
            <a:endParaRPr lang="en-US" dirty="0"/>
          </a:p>
        </p:txBody>
      </p:sp>
      <p:sp>
        <p:nvSpPr>
          <p:cNvPr id="271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GB" dirty="0" smtClean="0"/>
          </a:p>
          <a:p>
            <a:r>
              <a:rPr lang="en-GB" dirty="0" smtClean="0"/>
              <a:t>In R:  </a:t>
            </a:r>
            <a:r>
              <a:rPr lang="en-GB" dirty="0" err="1" smtClean="0"/>
              <a:t>chisq.test</a:t>
            </a:r>
            <a:r>
              <a:rPr lang="en-GB" dirty="0" smtClean="0"/>
              <a:t>(table(</a:t>
            </a:r>
            <a:r>
              <a:rPr lang="en-GB" dirty="0" err="1" smtClean="0"/>
              <a:t>event,gender</a:t>
            </a:r>
            <a:r>
              <a:rPr lang="en-GB" dirty="0"/>
              <a:t>),correct=FALSE)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Pearson's </a:t>
            </a:r>
            <a:r>
              <a:rPr lang="en-GB" dirty="0"/>
              <a:t>Chi-squared test </a:t>
            </a:r>
            <a:endParaRPr lang="en-GB" dirty="0" smtClean="0"/>
          </a:p>
          <a:p>
            <a:r>
              <a:rPr lang="en-GB" dirty="0" smtClean="0"/>
              <a:t>data</a:t>
            </a:r>
            <a:r>
              <a:rPr lang="en-GB" dirty="0"/>
              <a:t>: table(event, gender) </a:t>
            </a:r>
            <a:endParaRPr lang="en-GB" dirty="0" smtClean="0"/>
          </a:p>
          <a:p>
            <a:r>
              <a:rPr lang="en-GB" dirty="0" smtClean="0"/>
              <a:t>X-squared </a:t>
            </a:r>
            <a:r>
              <a:rPr lang="en-GB" dirty="0"/>
              <a:t>= 0.45372, </a:t>
            </a:r>
            <a:r>
              <a:rPr lang="en-GB" dirty="0" err="1"/>
              <a:t>df</a:t>
            </a:r>
            <a:r>
              <a:rPr lang="en-GB" dirty="0"/>
              <a:t> = 1, p-value = </a:t>
            </a:r>
            <a:r>
              <a:rPr lang="en-GB" dirty="0" smtClean="0"/>
              <a:t>0.5006 </a:t>
            </a:r>
          </a:p>
          <a:p>
            <a:endParaRPr lang="en-GB" dirty="0"/>
          </a:p>
          <a:p>
            <a:r>
              <a:rPr lang="en-GB" dirty="0" smtClean="0"/>
              <a:t>Compare this with </a:t>
            </a:r>
            <a:r>
              <a:rPr lang="en-GB" dirty="0"/>
              <a:t>output from </a:t>
            </a:r>
            <a:r>
              <a:rPr lang="en-GB" dirty="0" err="1"/>
              <a:t>chisq.test</a:t>
            </a:r>
            <a:r>
              <a:rPr lang="en-GB" dirty="0"/>
              <a:t>(table(</a:t>
            </a:r>
            <a:r>
              <a:rPr lang="en-GB" dirty="0" err="1"/>
              <a:t>event,gender</a:t>
            </a:r>
            <a:r>
              <a:rPr lang="en-GB" dirty="0"/>
              <a:t>),</a:t>
            </a:r>
            <a:r>
              <a:rPr lang="en-GB" b="1" dirty="0" smtClean="0"/>
              <a:t>correct=TRUE</a:t>
            </a:r>
            <a:r>
              <a:rPr lang="en-GB" dirty="0" smtClean="0"/>
              <a:t>) </a:t>
            </a:r>
          </a:p>
          <a:p>
            <a:pPr lvl="1"/>
            <a:r>
              <a:rPr lang="en-GB" dirty="0" smtClean="0"/>
              <a:t>Slightly different assumptions -&gt; different answers </a:t>
            </a:r>
            <a:endParaRPr lang="en-GB" dirty="0"/>
          </a:p>
        </p:txBody>
      </p:sp>
      <p:pic>
        <p:nvPicPr>
          <p:cNvPr id="4" name="Picture 2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53224"/>
            <a:ext cx="1016224" cy="1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66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Remember that …</a:t>
            </a:r>
            <a:endParaRPr lang="en-US" dirty="0"/>
          </a:p>
        </p:txBody>
      </p:sp>
      <p:sp>
        <p:nvSpPr>
          <p:cNvPr id="253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  <a:buFont typeface="Wingdings" pitchFamily="2" charset="2"/>
              <a:buNone/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Statistics generally </a:t>
            </a:r>
            <a:r>
              <a:rPr lang="en-GB" dirty="0" smtClean="0"/>
              <a:t>appear both at </a:t>
            </a:r>
            <a:r>
              <a:rPr lang="en-GB" dirty="0"/>
              <a:t>the </a:t>
            </a:r>
            <a:r>
              <a:rPr lang="en-GB" dirty="0" smtClean="0"/>
              <a:t>start (design) </a:t>
            </a:r>
            <a:r>
              <a:rPr lang="en-GB" dirty="0"/>
              <a:t>and end </a:t>
            </a:r>
            <a:r>
              <a:rPr lang="en-GB" dirty="0" smtClean="0"/>
              <a:t>(</a:t>
            </a:r>
            <a:r>
              <a:rPr lang="en-GB" dirty="0" err="1" smtClean="0"/>
              <a:t>analyis</a:t>
            </a:r>
            <a:r>
              <a:rPr lang="en-GB" dirty="0" smtClean="0"/>
              <a:t>) of </a:t>
            </a:r>
            <a:r>
              <a:rPr lang="en-GB" dirty="0"/>
              <a:t>a trial. 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Good statistical </a:t>
            </a:r>
            <a:r>
              <a:rPr lang="en-GB" dirty="0" smtClean="0"/>
              <a:t>analysis can’t </a:t>
            </a:r>
            <a:r>
              <a:rPr lang="en-GB" dirty="0"/>
              <a:t>completely overcome limitations of bad </a:t>
            </a:r>
            <a:r>
              <a:rPr lang="en-GB" dirty="0" smtClean="0"/>
              <a:t>design </a:t>
            </a:r>
          </a:p>
          <a:p>
            <a:pPr lvl="2">
              <a:lnSpc>
                <a:spcPct val="90000"/>
              </a:lnSpc>
            </a:pPr>
            <a:r>
              <a:rPr lang="en-GB" dirty="0" smtClean="0"/>
              <a:t>For instance, sample size too small </a:t>
            </a: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Poor statistical </a:t>
            </a:r>
            <a:r>
              <a:rPr lang="en-GB" dirty="0" smtClean="0"/>
              <a:t>analysis can </a:t>
            </a:r>
            <a:r>
              <a:rPr lang="en-GB" dirty="0"/>
              <a:t>almost ruin </a:t>
            </a:r>
            <a:r>
              <a:rPr lang="en-GB" dirty="0" smtClean="0"/>
              <a:t>an otherwise well-designed </a:t>
            </a:r>
            <a:r>
              <a:rPr lang="en-GB" dirty="0"/>
              <a:t>trial.  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3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9" y="609600"/>
            <a:ext cx="6913140" cy="762000"/>
          </a:xfrm>
        </p:spPr>
        <p:txBody>
          <a:bodyPr/>
          <a:lstStyle/>
          <a:p>
            <a:r>
              <a:rPr lang="en-GB" dirty="0" smtClean="0"/>
              <a:t>For discussion [3]</a:t>
            </a:r>
            <a:endParaRPr lang="en-US" dirty="0"/>
          </a:p>
        </p:txBody>
      </p:sp>
      <p:sp>
        <p:nvSpPr>
          <p:cNvPr id="291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sz="2400" dirty="0" smtClean="0"/>
              <a:t>See four extracts taken </a:t>
            </a:r>
            <a:r>
              <a:rPr lang="en-GB" sz="2400" dirty="0"/>
              <a:t>from published work. </a:t>
            </a:r>
          </a:p>
          <a:p>
            <a:pPr>
              <a:lnSpc>
                <a:spcPct val="90000"/>
              </a:lnSpc>
            </a:pPr>
            <a:endParaRPr lang="en-GB" sz="2400" dirty="0" smtClean="0"/>
          </a:p>
          <a:p>
            <a:pPr>
              <a:lnSpc>
                <a:spcPct val="90000"/>
              </a:lnSpc>
            </a:pPr>
            <a:r>
              <a:rPr lang="en-GB" sz="2400" dirty="0" smtClean="0"/>
              <a:t>Can you determine trial aim, sample size, study design?</a:t>
            </a:r>
            <a:endParaRPr lang="en-GB" sz="2400" b="1" dirty="0" smtClean="0"/>
          </a:p>
          <a:p>
            <a:pPr>
              <a:lnSpc>
                <a:spcPct val="90000"/>
              </a:lnSpc>
            </a:pPr>
            <a:endParaRPr lang="en-GB" sz="2400" dirty="0"/>
          </a:p>
          <a:p>
            <a:pPr lvl="1">
              <a:lnSpc>
                <a:spcPct val="90000"/>
              </a:lnSpc>
            </a:pPr>
            <a:r>
              <a:rPr lang="en-GB" sz="2000" dirty="0" smtClean="0"/>
              <a:t>Primary outcome? Secondary outcomes?</a:t>
            </a:r>
          </a:p>
          <a:p>
            <a:pPr lvl="1">
              <a:lnSpc>
                <a:spcPct val="90000"/>
              </a:lnSpc>
            </a:pPr>
            <a:endParaRPr lang="en-GB" sz="2000" dirty="0" smtClean="0"/>
          </a:p>
          <a:p>
            <a:pPr lvl="1">
              <a:lnSpc>
                <a:spcPct val="90000"/>
              </a:lnSpc>
            </a:pPr>
            <a:r>
              <a:rPr lang="en-GB" sz="2000" dirty="0" smtClean="0"/>
              <a:t>Detail of analysis undertaken? Findings?</a:t>
            </a:r>
            <a:endParaRPr lang="en-US" sz="2000" dirty="0" smtClean="0"/>
          </a:p>
          <a:p>
            <a:pPr lvl="1">
              <a:lnSpc>
                <a:spcPct val="90000"/>
              </a:lnSpc>
              <a:buNone/>
            </a:pPr>
            <a:endParaRPr lang="en-GB" sz="2000" dirty="0"/>
          </a:p>
          <a:p>
            <a:pPr lvl="1">
              <a:lnSpc>
                <a:spcPct val="90000"/>
              </a:lnSpc>
            </a:pPr>
            <a:r>
              <a:rPr lang="en-GB" sz="2000" dirty="0" smtClean="0"/>
              <a:t>Is the data available? </a:t>
            </a:r>
          </a:p>
          <a:p>
            <a:pPr lvl="1">
              <a:lnSpc>
                <a:spcPct val="90000"/>
              </a:lnSpc>
            </a:pPr>
            <a:endParaRPr lang="en-GB" sz="2000" dirty="0"/>
          </a:p>
          <a:p>
            <a:pPr lvl="1">
              <a:lnSpc>
                <a:spcPct val="90000"/>
              </a:lnSpc>
            </a:pPr>
            <a:r>
              <a:rPr lang="en-GB" sz="2000" b="1" dirty="0" smtClean="0"/>
              <a:t>Given the data, could one repeat the reported analyses? 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259925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Miller et al: </a:t>
            </a:r>
            <a:r>
              <a:rPr lang="en-GB" i="1" dirty="0" smtClean="0"/>
              <a:t>BMJ </a:t>
            </a:r>
            <a:r>
              <a:rPr lang="en-GB" dirty="0" smtClean="0"/>
              <a:t>2012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2" y="1484784"/>
            <a:ext cx="7321296" cy="4169097"/>
          </a:xfrm>
        </p:spPr>
      </p:pic>
    </p:spTree>
    <p:extLst>
      <p:ext uri="{BB962C8B-B14F-4D97-AF65-F5344CB8AC3E}">
        <p14:creationId xmlns:p14="http://schemas.microsoft.com/office/powerpoint/2010/main" val="133196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 smtClean="0"/>
              <a:t>Gussekloo</a:t>
            </a:r>
            <a:r>
              <a:rPr lang="en-GB" dirty="0" smtClean="0"/>
              <a:t> et al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04664"/>
            <a:ext cx="3744416" cy="6322556"/>
          </a:xfrm>
        </p:spPr>
      </p:pic>
    </p:spTree>
    <p:extLst>
      <p:ext uri="{BB962C8B-B14F-4D97-AF65-F5344CB8AC3E}">
        <p14:creationId xmlns:p14="http://schemas.microsoft.com/office/powerpoint/2010/main" val="208616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err="1" smtClean="0"/>
              <a:t>Sheth</a:t>
            </a:r>
            <a:r>
              <a:rPr lang="en-GB" dirty="0" smtClean="0"/>
              <a:t> et al (2012)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32656"/>
            <a:ext cx="3166121" cy="5966123"/>
          </a:xfrm>
        </p:spPr>
      </p:pic>
    </p:spTree>
    <p:extLst>
      <p:ext uri="{BB962C8B-B14F-4D97-AF65-F5344CB8AC3E}">
        <p14:creationId xmlns:p14="http://schemas.microsoft.com/office/powerpoint/2010/main" val="136386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90" y="980728"/>
            <a:ext cx="8295850" cy="5475157"/>
          </a:xfrm>
        </p:spPr>
      </p:pic>
    </p:spTree>
    <p:extLst>
      <p:ext uri="{BB962C8B-B14F-4D97-AF65-F5344CB8AC3E}">
        <p14:creationId xmlns:p14="http://schemas.microsoft.com/office/powerpoint/2010/main" val="415924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Further Reading ...</a:t>
            </a:r>
            <a:endParaRPr lang="en-US" dirty="0"/>
          </a:p>
        </p:txBody>
      </p:sp>
      <p:sp>
        <p:nvSpPr>
          <p:cNvPr id="289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hlinkClick r:id="rId3"/>
              </a:rPr>
              <a:t>www.consort-statement.org</a:t>
            </a:r>
            <a:endParaRPr lang="en-GB" dirty="0" smtClean="0"/>
          </a:p>
          <a:p>
            <a:r>
              <a:rPr lang="en-GB" dirty="0" smtClean="0"/>
              <a:t>An </a:t>
            </a:r>
            <a:r>
              <a:rPr lang="en-GB" dirty="0"/>
              <a:t>Introduction To Medical Statistics</a:t>
            </a:r>
          </a:p>
          <a:p>
            <a:pPr lvl="1"/>
            <a:r>
              <a:rPr lang="en-GB" dirty="0"/>
              <a:t>Martin Bland, OUP.</a:t>
            </a:r>
          </a:p>
          <a:p>
            <a:r>
              <a:rPr lang="en-GB" dirty="0"/>
              <a:t>Practical Statistics For Medical Research</a:t>
            </a:r>
          </a:p>
          <a:p>
            <a:pPr lvl="1"/>
            <a:r>
              <a:rPr lang="en-GB" dirty="0"/>
              <a:t>D.G. Altman, </a:t>
            </a:r>
            <a:r>
              <a:rPr lang="en-GB" dirty="0" smtClean="0"/>
              <a:t>Chapman </a:t>
            </a:r>
            <a:r>
              <a:rPr lang="en-GB" dirty="0"/>
              <a:t>&amp; </a:t>
            </a:r>
            <a:r>
              <a:rPr lang="en-GB" dirty="0" smtClean="0"/>
              <a:t>Hall.</a:t>
            </a:r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endParaRPr lang="en-GB" sz="1800" dirty="0"/>
          </a:p>
          <a:p>
            <a:pPr marL="457200" lvl="1" indent="0">
              <a:buNone/>
            </a:pPr>
            <a:r>
              <a:rPr lang="en-GB" sz="2000" dirty="0" smtClean="0"/>
              <a:t>Alan Watkins </a:t>
            </a:r>
            <a:r>
              <a:rPr lang="en-GB" sz="2000" dirty="0" smtClean="0">
                <a:hlinkClick r:id="rId4"/>
              </a:rPr>
              <a:t>a.watkins@swansea.ac.uk</a:t>
            </a:r>
            <a:r>
              <a:rPr lang="en-GB" dirty="0"/>
              <a:t/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4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1663280"/>
            <a:ext cx="3810000" cy="304038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41002D-8364-4B59-84DC-5D09D0657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5489972"/>
            <a:ext cx="7886700" cy="583133"/>
          </a:xfrm>
        </p:spPr>
        <p:txBody>
          <a:bodyPr/>
          <a:lstStyle/>
          <a:p>
            <a:pPr lvl="1"/>
            <a:r>
              <a:rPr lang="en-GB" sz="2000"/>
              <a:t>Alan Watkins </a:t>
            </a:r>
            <a:r>
              <a:rPr lang="en-GB" sz="2000">
                <a:hlinkClick r:id="rId3"/>
              </a:rPr>
              <a:t>a.watkins@swansea.ac.uk</a:t>
            </a:r>
            <a:r>
              <a:rPr lang="en-GB"/>
              <a:t/>
            </a:r>
            <a:br>
              <a:rPr lang="en-GB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18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6120680"/>
          </a:xfrm>
        </p:spPr>
        <p:txBody>
          <a:bodyPr/>
          <a:lstStyle/>
          <a:p>
            <a:r>
              <a:rPr lang="en-GB" dirty="0" smtClean="0"/>
              <a:t>Three concepts (building blocks)</a:t>
            </a:r>
            <a:br>
              <a:rPr lang="en-GB" dirty="0" smtClean="0"/>
            </a:br>
            <a:r>
              <a:rPr lang="en-GB" sz="2800" dirty="0" smtClean="0"/>
              <a:t>CONSORT Statements</a:t>
            </a:r>
            <a:br>
              <a:rPr lang="en-GB" sz="2800" dirty="0" smtClean="0"/>
            </a:br>
            <a:r>
              <a:rPr lang="en-GB" sz="2800" dirty="0" smtClean="0"/>
              <a:t>Descriptive Statistics - summarise the data</a:t>
            </a:r>
            <a:br>
              <a:rPr lang="en-GB" sz="2800" dirty="0" smtClean="0"/>
            </a:br>
            <a:r>
              <a:rPr lang="en-GB" sz="2800" dirty="0" smtClean="0"/>
              <a:t>Inferential Statistics - analyse data &amp; interpret the results </a:t>
            </a:r>
            <a:r>
              <a:rPr lang="en-GB" sz="2800" dirty="0"/>
              <a:t/>
            </a:r>
            <a:br>
              <a:rPr lang="en-GB" sz="2800" dirty="0"/>
            </a:br>
            <a:r>
              <a:rPr lang="en-GB" sz="2800" dirty="0"/>
              <a:t/>
            </a:r>
            <a:br>
              <a:rPr lang="en-GB" sz="2800" dirty="0"/>
            </a:br>
            <a:r>
              <a:rPr lang="en-GB" dirty="0" smtClean="0"/>
              <a:t>Two guiding principles</a:t>
            </a:r>
            <a:r>
              <a:rPr lang="en-GB" sz="2800" dirty="0"/>
              <a:t/>
            </a:r>
            <a:br>
              <a:rPr lang="en-GB" sz="2800" dirty="0"/>
            </a:br>
            <a:r>
              <a:rPr lang="en-GB" sz="2800" dirty="0" smtClean="0"/>
              <a:t>Repeatable analyses</a:t>
            </a:r>
            <a:br>
              <a:rPr lang="en-GB" sz="2800" dirty="0" smtClean="0"/>
            </a:br>
            <a:r>
              <a:rPr lang="en-GB" sz="2800" dirty="0" smtClean="0"/>
              <a:t>Understandable reporting (as per </a:t>
            </a:r>
            <a:r>
              <a:rPr lang="en-GB" sz="2800" i="1" dirty="0" smtClean="0"/>
              <a:t>Lancet</a:t>
            </a:r>
            <a:r>
              <a:rPr lang="en-GB" sz="2800" dirty="0" smtClean="0"/>
              <a:t> guidelines) </a:t>
            </a:r>
            <a:br>
              <a:rPr lang="en-GB" sz="2800" dirty="0" smtClean="0"/>
            </a:b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s-na.ssl-images-amazon.com/images/I/71fmQ4lt-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6" y="836711"/>
            <a:ext cx="3768688" cy="532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i1.rgstatic.net/publication/314983871_Paramedic_Assessment_of_Older_Adults_After_Falls_Including_Community_Care_Referral_Pathway_Cluster_Randomized_Trial/links/58cff897458515b6ed8c49ef/large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041" y="836713"/>
            <a:ext cx="4401379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40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1443840"/>
            <a:ext cx="56703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i="1" dirty="0" smtClean="0"/>
              <a:t>CTU Statistician: Role </a:t>
            </a:r>
            <a:r>
              <a:rPr lang="en-GB" b="1" i="1" dirty="0"/>
              <a:t>and responsibilities</a:t>
            </a:r>
            <a:r>
              <a:rPr lang="en-GB" b="1" dirty="0"/>
              <a:t/>
            </a:r>
            <a:br>
              <a:rPr lang="en-GB" b="1" dirty="0"/>
            </a:br>
            <a:r>
              <a:rPr lang="en-GB" b="1" dirty="0" smtClean="0"/>
              <a:t>1. </a:t>
            </a:r>
            <a:r>
              <a:rPr lang="en-GB" dirty="0" smtClean="0"/>
              <a:t>To </a:t>
            </a:r>
            <a:r>
              <a:rPr lang="en-GB" dirty="0"/>
              <a:t>lead on development and execution of Statistical Analysis Plans, including sample size considerations and data specification, data validation and processing; summarising the analysis from CONSORT flow chart, demographic and baseline descriptions, and a full assessment (adjusted for case-mix) effect of the intervention under investigation. </a:t>
            </a:r>
            <a:br>
              <a:rPr lang="en-GB" dirty="0"/>
            </a:br>
            <a:r>
              <a:rPr lang="en-GB" b="1" dirty="0" smtClean="0"/>
              <a:t>2. </a:t>
            </a:r>
            <a:r>
              <a:rPr lang="en-GB" dirty="0" smtClean="0"/>
              <a:t>To </a:t>
            </a:r>
            <a:r>
              <a:rPr lang="en-GB" dirty="0"/>
              <a:t>liaise on Health Economics to ensure consistency in analytical methods and reported findings</a:t>
            </a:r>
            <a:br>
              <a:rPr lang="en-GB" dirty="0"/>
            </a:br>
            <a:r>
              <a:rPr lang="en-GB" b="1" dirty="0" smtClean="0"/>
              <a:t>3. </a:t>
            </a:r>
            <a:r>
              <a:rPr lang="en-GB" dirty="0" smtClean="0"/>
              <a:t>To </a:t>
            </a:r>
            <a:r>
              <a:rPr lang="en-GB" dirty="0"/>
              <a:t>respond to statistically-related comments from colleagues, reviewers and editors.</a:t>
            </a:r>
          </a:p>
        </p:txBody>
      </p:sp>
    </p:spTree>
    <p:extLst>
      <p:ext uri="{BB962C8B-B14F-4D97-AF65-F5344CB8AC3E}">
        <p14:creationId xmlns:p14="http://schemas.microsoft.com/office/powerpoint/2010/main" val="337648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609600"/>
            <a:ext cx="8621712" cy="762000"/>
          </a:xfrm>
        </p:spPr>
        <p:txBody>
          <a:bodyPr/>
          <a:lstStyle/>
          <a:p>
            <a:r>
              <a:rPr lang="en-GB"/>
              <a:t>Statistical Methods: Outline</a:t>
            </a:r>
            <a:endParaRPr lang="en-US"/>
          </a:p>
        </p:txBody>
      </p:sp>
      <p:sp>
        <p:nvSpPr>
          <p:cNvPr id="146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 we </a:t>
            </a:r>
            <a:r>
              <a:rPr lang="en-GB" dirty="0" smtClean="0"/>
              <a:t>even need </a:t>
            </a:r>
            <a:r>
              <a:rPr lang="en-GB" dirty="0"/>
              <a:t>statistics?</a:t>
            </a:r>
          </a:p>
          <a:p>
            <a:r>
              <a:rPr lang="en-GB" dirty="0"/>
              <a:t>Can we collect useful (right?) data?</a:t>
            </a:r>
          </a:p>
          <a:p>
            <a:r>
              <a:rPr lang="en-GB" dirty="0"/>
              <a:t>Where does the analysis fit?</a:t>
            </a:r>
          </a:p>
          <a:p>
            <a:pPr lvl="1"/>
            <a:r>
              <a:rPr lang="en-GB" sz="2400" dirty="0"/>
              <a:t>Question ----------------</a:t>
            </a:r>
            <a:r>
              <a:rPr lang="en-GB" sz="2400" dirty="0">
                <a:sym typeface="Wingdings" pitchFamily="2" charset="2"/>
              </a:rPr>
              <a:t>Answer</a:t>
            </a:r>
            <a:endParaRPr lang="en-GB" sz="2400" dirty="0"/>
          </a:p>
          <a:p>
            <a:pPr lvl="1"/>
            <a:r>
              <a:rPr lang="en-GB" sz="2400" dirty="0"/>
              <a:t>Question&gt;</a:t>
            </a:r>
            <a:r>
              <a:rPr lang="en-GB" sz="2400" b="1" dirty="0"/>
              <a:t>Data</a:t>
            </a:r>
            <a:r>
              <a:rPr lang="en-GB" sz="2400" dirty="0"/>
              <a:t> ---------</a:t>
            </a:r>
            <a:r>
              <a:rPr lang="en-GB" sz="2400" dirty="0">
                <a:sym typeface="Wingdings" pitchFamily="2" charset="2"/>
              </a:rPr>
              <a:t>Answer</a:t>
            </a:r>
            <a:endParaRPr lang="en-GB" sz="2400" dirty="0"/>
          </a:p>
          <a:p>
            <a:pPr lvl="1"/>
            <a:r>
              <a:rPr lang="en-GB" sz="2400" dirty="0" smtClean="0"/>
              <a:t>Question&gt;</a:t>
            </a:r>
            <a:r>
              <a:rPr lang="en-GB" sz="2400" b="1" i="1" dirty="0" smtClean="0"/>
              <a:t>Data</a:t>
            </a:r>
            <a:r>
              <a:rPr lang="en-GB" sz="2400" dirty="0" smtClean="0"/>
              <a:t>&gt;</a:t>
            </a:r>
            <a:r>
              <a:rPr lang="en-GB" sz="2400" b="1" dirty="0" smtClean="0"/>
              <a:t>Statistics</a:t>
            </a:r>
            <a:r>
              <a:rPr lang="en-GB" sz="2400" dirty="0" smtClean="0"/>
              <a:t>&gt;Answer</a:t>
            </a:r>
          </a:p>
          <a:p>
            <a:pPr marL="457200" lvl="1" indent="0">
              <a:buNone/>
            </a:pPr>
            <a:endParaRPr lang="en-GB" sz="2400" dirty="0"/>
          </a:p>
          <a:p>
            <a:pPr marL="457200" lvl="1" indent="0">
              <a:buNone/>
            </a:pPr>
            <a:r>
              <a:rPr lang="en-GB" sz="2400" dirty="0" smtClean="0"/>
              <a:t>Data Management/Statistical Analysis Plans/Syntax or scripts</a:t>
            </a:r>
          </a:p>
          <a:p>
            <a:pPr marL="457200" lvl="1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240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6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6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6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6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7040</TotalTime>
  <Words>1961</Words>
  <Application>Microsoft Office PowerPoint</Application>
  <PresentationFormat>On-screen Show (4:3)</PresentationFormat>
  <Paragraphs>383</Paragraphs>
  <Slides>59</Slides>
  <Notes>41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Calibri</vt:lpstr>
      <vt:lpstr>Symbol</vt:lpstr>
      <vt:lpstr>Times New Roman</vt:lpstr>
      <vt:lpstr>Wingdings</vt:lpstr>
      <vt:lpstr>Office Theme</vt:lpstr>
      <vt:lpstr>1_Office Theme</vt:lpstr>
      <vt:lpstr>2_Office Theme</vt:lpstr>
      <vt:lpstr>Chart</vt:lpstr>
      <vt:lpstr> PMIM102 Scientific Computing &amp; Health Care  Introduction to Statistics (Statistics I) Alan Watkins (a.watkins@swansea.ac.uk)  Contents Underlying concepts &amp; guiding principles  Descriptive statistics - numerical &amp; graphical Two basic tests illustrated </vt:lpstr>
      <vt:lpstr>PowerPoint Presentation</vt:lpstr>
      <vt:lpstr>Data format</vt:lpstr>
      <vt:lpstr>PowerPoint Presentation</vt:lpstr>
      <vt:lpstr>A changing health informatics landscape?</vt:lpstr>
      <vt:lpstr>Three concepts (building blocks) CONSORT Statements Descriptive Statistics - summarise the data Inferential Statistics - analyse data &amp; interpret the results   Two guiding principles Repeatable analyses Understandable reporting (as per Lancet guidelines)  </vt:lpstr>
      <vt:lpstr>PowerPoint Presentation</vt:lpstr>
      <vt:lpstr>PowerPoint Presentation</vt:lpstr>
      <vt:lpstr>Statistical Methods: Outline</vt:lpstr>
      <vt:lpstr>Key Statistical Principles … </vt:lpstr>
      <vt:lpstr>PowerPoint Presentation</vt:lpstr>
      <vt:lpstr>For discussion [1]</vt:lpstr>
      <vt:lpstr>Broman et al  American Journal of Human Genetics (1998) 63:861-869</vt:lpstr>
      <vt:lpstr>Muscatello et al   BMC Medicine (2006) 4:33</vt:lpstr>
      <vt:lpstr> </vt:lpstr>
      <vt:lpstr>Wainer   The American Statistician (1984) 38:2</vt:lpstr>
      <vt:lpstr> CONSORT Statements</vt:lpstr>
      <vt:lpstr>PowerPoint Presentation</vt:lpstr>
      <vt:lpstr>The CONSORT Industry: Checklists &amp; extensions….</vt:lpstr>
      <vt:lpstr>PowerPoint Presentation</vt:lpstr>
      <vt:lpstr>PowerPoint Presentation</vt:lpstr>
      <vt:lpstr>Data management &amp; processing</vt:lpstr>
      <vt:lpstr>Quality of Life ~ EQ5D (3 level) </vt:lpstr>
      <vt:lpstr>Data management &amp; processing</vt:lpstr>
      <vt:lpstr>PowerPoint Presentation</vt:lpstr>
      <vt:lpstr>Data format</vt:lpstr>
      <vt:lpstr>PowerPoint Presentation</vt:lpstr>
      <vt:lpstr>Data Types</vt:lpstr>
      <vt:lpstr>Descriptive statistics &amp; beyond …</vt:lpstr>
      <vt:lpstr>Graphical Representations</vt:lpstr>
      <vt:lpstr>Box-plot:  (data values: 16,31,34,24,42,19,36,26,50,35)</vt:lpstr>
      <vt:lpstr>In R:  d1&lt;-c(16,31,34,24,42,19,36,26,50,35) boxplot(d1)</vt:lpstr>
      <vt:lpstr>Cumulative distribution function plot(ecdf(d1))</vt:lpstr>
      <vt:lpstr> </vt:lpstr>
      <vt:lpstr>Compare two groups In R: boxplot(d2~group)</vt:lpstr>
      <vt:lpstr>Numerical summaries</vt:lpstr>
      <vt:lpstr>Descriptive &amp; Inferential Methods</vt:lpstr>
      <vt:lpstr>Some Statistical Jargon</vt:lpstr>
      <vt:lpstr>Focus on location and variation</vt:lpstr>
      <vt:lpstr>Different patterns of variation</vt:lpstr>
      <vt:lpstr>Variation &amp; Its Many Forms</vt:lpstr>
      <vt:lpstr>For discussion [2]</vt:lpstr>
      <vt:lpstr>Univariate tests</vt:lpstr>
      <vt:lpstr>Confidence intervals &amp; p-values</vt:lpstr>
      <vt:lpstr>Two sample t-test</vt:lpstr>
      <vt:lpstr>In R: t.test(change~group)</vt:lpstr>
      <vt:lpstr>Corresponding SPSS Output</vt:lpstr>
      <vt:lpstr>Results and Interpretation</vt:lpstr>
      <vt:lpstr>Equivalent forms of analysis</vt:lpstr>
      <vt:lpstr>Categorical Data</vt:lpstr>
      <vt:lpstr>Chi-squared analysis of  Cross-tabulations</vt:lpstr>
      <vt:lpstr>Remember that …</vt:lpstr>
      <vt:lpstr>For discussion [3]</vt:lpstr>
      <vt:lpstr>Miller et al: BMJ 2012</vt:lpstr>
      <vt:lpstr>Gussekloo et al</vt:lpstr>
      <vt:lpstr>Sheth et al (2012)</vt:lpstr>
      <vt:lpstr> </vt:lpstr>
      <vt:lpstr>Further Reading ...</vt:lpstr>
      <vt:lpstr>PowerPoint Presentation</vt:lpstr>
    </vt:vector>
  </TitlesOfParts>
  <Company>Swansea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Snooks H.A.</dc:creator>
  <cp:lastModifiedBy>Watkins A.</cp:lastModifiedBy>
  <cp:revision>504</cp:revision>
  <cp:lastPrinted>2020-10-13T10:22:17Z</cp:lastPrinted>
  <dcterms:created xsi:type="dcterms:W3CDTF">2011-05-18T10:32:26Z</dcterms:created>
  <dcterms:modified xsi:type="dcterms:W3CDTF">2020-10-13T10:22:50Z</dcterms:modified>
</cp:coreProperties>
</file>